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D2"/>
          </a:solidFill>
        </a:fill>
      </a:tcStyle>
    </a:wholeTbl>
    <a:band2H>
      <a:tcTxStyle b="def" i="def"/>
      <a:tcStyle>
        <a:tcBdr/>
        <a:fill>
          <a:solidFill>
            <a:srgbClr val="F2E6EA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CD"/>
          </a:solidFill>
        </a:fill>
      </a:tcStyle>
    </a:wholeTbl>
    <a:band2H>
      <a:tcTxStyle b="def" i="def"/>
      <a:tcStyle>
        <a:tcBdr/>
        <a:fill>
          <a:solidFill>
            <a:srgbClr val="FAE9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DEE"/>
          </a:solidFill>
        </a:fill>
      </a:tcStyle>
    </a:wholeTbl>
    <a:band2H>
      <a:tcTxStyle b="def" i="def"/>
      <a:tcStyle>
        <a:tcBdr/>
        <a:fill>
          <a:solidFill>
            <a:srgbClr val="F7E8F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6"/>
          <p:cNvGrpSpPr/>
          <p:nvPr/>
        </p:nvGrpSpPr>
        <p:grpSpPr>
          <a:xfrm>
            <a:off x="0" y="0"/>
            <a:ext cx="12192001" cy="6858000"/>
            <a:chOff x="0" y="0"/>
            <a:chExt cx="12192000" cy="6858000"/>
          </a:xfrm>
        </p:grpSpPr>
        <p:sp>
          <p:nvSpPr>
            <p:cNvPr id="24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" name="Title Text"/>
          <p:cNvSpPr txBox="1"/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1" name="Group 5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29" name="Rectangle 7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30" name="Picture 12" descr="Picture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80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Oval 19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Oval 21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Oval 22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Oval 23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Oval 24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5"/>
            <p:cNvSpPr/>
            <p:nvPr/>
          </p:nvSpPr>
          <p:spPr>
            <a:xfrm rot="21010067">
              <a:off x="8490951" y="41851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5"/>
            <p:cNvSpPr/>
            <p:nvPr/>
          </p:nvSpPr>
          <p:spPr>
            <a:xfrm>
              <a:off x="455612" y="4241801"/>
              <a:ext cx="11277601" cy="233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0" name="TextBox 15"/>
          <p:cNvSpPr txBox="1"/>
          <p:nvPr/>
        </p:nvSpPr>
        <p:spPr>
          <a:xfrm>
            <a:off x="927285" y="607335"/>
            <a:ext cx="710473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91" name="TextBox 12"/>
          <p:cNvSpPr txBox="1"/>
          <p:nvPr/>
        </p:nvSpPr>
        <p:spPr>
          <a:xfrm>
            <a:off x="9930177" y="2613786"/>
            <a:ext cx="561324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92" name="Title Text"/>
          <p:cNvSpPr txBox="1"/>
          <p:nvPr>
            <p:ph type="title"/>
          </p:nvPr>
        </p:nvSpPr>
        <p:spPr>
          <a:xfrm>
            <a:off x="1581877" y="982134"/>
            <a:ext cx="8453907" cy="269663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sz="quarter" idx="1"/>
          </p:nvPr>
        </p:nvSpPr>
        <p:spPr>
          <a:xfrm>
            <a:off x="1945944" y="3678766"/>
            <a:ext cx="7731220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Text Placeholder 3"/>
          <p:cNvSpPr/>
          <p:nvPr>
            <p:ph type="body" sz="quarter" idx="21"/>
          </p:nvPr>
        </p:nvSpPr>
        <p:spPr>
          <a:xfrm>
            <a:off x="1154954" y="5029198"/>
            <a:ext cx="9244897" cy="997858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98" name="Group 4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196" name="Rectangle 6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7" name="Picture 7" descr="Picture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0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Oval 14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Oval 15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Oval 16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Oval 17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Oval 18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5"/>
            <p:cNvSpPr/>
            <p:nvPr/>
          </p:nvSpPr>
          <p:spPr>
            <a:xfrm rot="21010067">
              <a:off x="8490951" y="4193583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Freeform 5"/>
            <p:cNvSpPr/>
            <p:nvPr/>
          </p:nvSpPr>
          <p:spPr>
            <a:xfrm>
              <a:off x="455612" y="4241801"/>
              <a:ext cx="11277601" cy="233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15" name="Title Text"/>
          <p:cNvSpPr txBox="1"/>
          <p:nvPr>
            <p:ph type="title"/>
          </p:nvPr>
        </p:nvSpPr>
        <p:spPr>
          <a:xfrm>
            <a:off x="1154954" y="2370666"/>
            <a:ext cx="8825660" cy="182251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16" name="Body Level One…"/>
          <p:cNvSpPr txBox="1"/>
          <p:nvPr>
            <p:ph type="body" sz="quarter" idx="1"/>
          </p:nvPr>
        </p:nvSpPr>
        <p:spPr>
          <a:xfrm>
            <a:off x="1154954" y="5024966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0" name="Group 4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218" name="Rectangle 6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219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/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8" name="Body Level One…"/>
          <p:cNvSpPr txBox="1"/>
          <p:nvPr>
            <p:ph type="body" sz="quarter" idx="1"/>
          </p:nvPr>
        </p:nvSpPr>
        <p:spPr>
          <a:xfrm>
            <a:off x="1154954" y="2603501"/>
            <a:ext cx="314187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Text Placeholder 3"/>
          <p:cNvSpPr/>
          <p:nvPr>
            <p:ph type="body" sz="quarter" idx="21"/>
          </p:nvPr>
        </p:nvSpPr>
        <p:spPr>
          <a:xfrm>
            <a:off x="1154952" y="3179764"/>
            <a:ext cx="314188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30" name="Text Placeholder 4"/>
          <p:cNvSpPr/>
          <p:nvPr>
            <p:ph type="body" sz="quarter" idx="22"/>
          </p:nvPr>
        </p:nvSpPr>
        <p:spPr>
          <a:xfrm>
            <a:off x="4512721" y="2603500"/>
            <a:ext cx="3147010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231" name="Text Placeholder 3"/>
          <p:cNvSpPr/>
          <p:nvPr>
            <p:ph type="body" sz="quarter" idx="23"/>
          </p:nvPr>
        </p:nvSpPr>
        <p:spPr>
          <a:xfrm>
            <a:off x="4512721" y="3179763"/>
            <a:ext cx="314701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32" name="Text Placeholder 4"/>
          <p:cNvSpPr/>
          <p:nvPr>
            <p:ph type="body" sz="quarter" idx="24"/>
          </p:nvPr>
        </p:nvSpPr>
        <p:spPr>
          <a:xfrm>
            <a:off x="7888134" y="2603500"/>
            <a:ext cx="314573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233" name="Text Placeholder 3"/>
          <p:cNvSpPr/>
          <p:nvPr>
            <p:ph type="body" sz="quarter" idx="25"/>
          </p:nvPr>
        </p:nvSpPr>
        <p:spPr>
          <a:xfrm>
            <a:off x="7888329" y="3179761"/>
            <a:ext cx="3145537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34" name="Straight Connector 16"/>
          <p:cNvSpPr/>
          <p:nvPr/>
        </p:nvSpPr>
        <p:spPr>
          <a:xfrm flipH="1">
            <a:off x="4403971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5" name="Straight Connector 17"/>
          <p:cNvSpPr/>
          <p:nvPr/>
        </p:nvSpPr>
        <p:spPr>
          <a:xfrm>
            <a:off x="7772400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/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4" name="Body Level One…"/>
          <p:cNvSpPr txBox="1"/>
          <p:nvPr>
            <p:ph type="body" sz="quarter" idx="1"/>
          </p:nvPr>
        </p:nvSpPr>
        <p:spPr>
          <a:xfrm>
            <a:off x="1154954" y="4532843"/>
            <a:ext cx="30504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Picture Placeholder 2"/>
          <p:cNvSpPr/>
          <p:nvPr>
            <p:ph type="pic" sz="quarter" idx="21"/>
          </p:nvPr>
        </p:nvSpPr>
        <p:spPr>
          <a:xfrm>
            <a:off x="1334552" y="2603500"/>
            <a:ext cx="2691244" cy="159151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6" name="Text Placeholder 3"/>
          <p:cNvSpPr/>
          <p:nvPr>
            <p:ph type="body" sz="quarter" idx="22"/>
          </p:nvPr>
        </p:nvSpPr>
        <p:spPr>
          <a:xfrm>
            <a:off x="1154954" y="5109105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47" name="Text Placeholder 4"/>
          <p:cNvSpPr/>
          <p:nvPr>
            <p:ph type="body" sz="quarter" idx="23"/>
          </p:nvPr>
        </p:nvSpPr>
        <p:spPr>
          <a:xfrm>
            <a:off x="4568864" y="4532843"/>
            <a:ext cx="305043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248" name="Picture Placeholder 2"/>
          <p:cNvSpPr/>
          <p:nvPr>
            <p:ph type="pic" sz="quarter" idx="24"/>
          </p:nvPr>
        </p:nvSpPr>
        <p:spPr>
          <a:xfrm>
            <a:off x="4748462" y="2603500"/>
            <a:ext cx="2691244" cy="159151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9" name="Text Placeholder 3"/>
          <p:cNvSpPr/>
          <p:nvPr>
            <p:ph type="body" sz="quarter" idx="25"/>
          </p:nvPr>
        </p:nvSpPr>
        <p:spPr>
          <a:xfrm>
            <a:off x="4570171" y="5109104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50" name="Text Placeholder 4"/>
          <p:cNvSpPr/>
          <p:nvPr>
            <p:ph type="body" sz="quarter" idx="26"/>
          </p:nvPr>
        </p:nvSpPr>
        <p:spPr>
          <a:xfrm>
            <a:off x="7982774" y="4532845"/>
            <a:ext cx="305109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</a:p>
        </p:txBody>
      </p:sp>
      <p:sp>
        <p:nvSpPr>
          <p:cNvPr id="251" name="Picture Placeholder 2"/>
          <p:cNvSpPr/>
          <p:nvPr>
            <p:ph type="pic" sz="quarter" idx="27"/>
          </p:nvPr>
        </p:nvSpPr>
        <p:spPr>
          <a:xfrm>
            <a:off x="8163031" y="2603500"/>
            <a:ext cx="2691243" cy="159151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2" name="Text Placeholder 3"/>
          <p:cNvSpPr/>
          <p:nvPr>
            <p:ph type="body" sz="quarter" idx="28"/>
          </p:nvPr>
        </p:nvSpPr>
        <p:spPr>
          <a:xfrm>
            <a:off x="7982774" y="5109104"/>
            <a:ext cx="3051097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253" name="Straight Connector 42"/>
          <p:cNvSpPr/>
          <p:nvPr/>
        </p:nvSpPr>
        <p:spPr>
          <a:xfrm flipH="1">
            <a:off x="4405831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4" name="Straight Connector 43"/>
          <p:cNvSpPr/>
          <p:nvPr/>
        </p:nvSpPr>
        <p:spPr>
          <a:xfrm>
            <a:off x="7797802" y="2569632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3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5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49" name="Rectangle 20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50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61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" name="Oval 16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" name="Oval 17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" name="Oval 18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" name="Oval 19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" name="Oval 20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7" name="Rectangle 9"/>
            <p:cNvSpPr/>
            <p:nvPr/>
          </p:nvSpPr>
          <p:spPr>
            <a:xfrm>
              <a:off x="7289800" y="402164"/>
              <a:ext cx="4478865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" name="Freeform 5"/>
            <p:cNvSpPr/>
            <p:nvPr/>
          </p:nvSpPr>
          <p:spPr>
            <a:xfrm rot="16200000">
              <a:off x="3787244" y="2801721"/>
              <a:ext cx="6053671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" name="Freeform 5"/>
            <p:cNvSpPr/>
            <p:nvPr/>
          </p:nvSpPr>
          <p:spPr>
            <a:xfrm rot="15922489">
              <a:off x="4698353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2" name="Title Text"/>
          <p:cNvSpPr txBox="1"/>
          <p:nvPr>
            <p:ph type="title"/>
          </p:nvPr>
        </p:nvSpPr>
        <p:spPr>
          <a:xfrm>
            <a:off x="1154954" y="2677645"/>
            <a:ext cx="4351026" cy="22838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6895558" y="2677643"/>
            <a:ext cx="3757547" cy="228382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cap="all"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 sz="20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7" name="Group 4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75" name="Rectangle 6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76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4"/>
          <p:cNvSpPr/>
          <p:nvPr>
            <p:ph type="body" sz="quarter" idx="21"/>
          </p:nvPr>
        </p:nvSpPr>
        <p:spPr>
          <a:xfrm>
            <a:off x="6208712" y="2603500"/>
            <a:ext cx="4825160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11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2" name="Oval 16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3" name="Oval 17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Oval 18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5" name="Oval 19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6" name="Oval 20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Rectangle 10"/>
            <p:cNvSpPr/>
            <p:nvPr/>
          </p:nvSpPr>
          <p:spPr>
            <a:xfrm>
              <a:off x="6172200" y="402164"/>
              <a:ext cx="5596465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" name="Freeform 5"/>
            <p:cNvSpPr/>
            <p:nvPr/>
          </p:nvSpPr>
          <p:spPr>
            <a:xfrm rot="15922489">
              <a:off x="4203595" y="182607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Freeform 5"/>
            <p:cNvSpPr/>
            <p:nvPr/>
          </p:nvSpPr>
          <p:spPr>
            <a:xfrm rot="16200000">
              <a:off x="3295431" y="2801721"/>
              <a:ext cx="6053671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2" name="Title Text"/>
          <p:cNvSpPr txBox="1"/>
          <p:nvPr>
            <p:ph type="title"/>
          </p:nvPr>
        </p:nvSpPr>
        <p:spPr>
          <a:xfrm>
            <a:off x="1154954" y="1693333"/>
            <a:ext cx="3865135" cy="1735667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3" name="Picture Placeholder 2"/>
          <p:cNvSpPr/>
          <p:nvPr>
            <p:ph type="pic" sz="quarter" idx="21"/>
          </p:nvPr>
        </p:nvSpPr>
        <p:spPr>
          <a:xfrm>
            <a:off x="6547870" y="1143000"/>
            <a:ext cx="3227194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1154954" y="3657600"/>
            <a:ext cx="3859213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8" name="Group 5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126" name="Rectangle 7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27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35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Oval 16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Oval 17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8" name="Oval 18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Oval 19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0" name="Oval 20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1" name="Freeform 5"/>
            <p:cNvSpPr/>
            <p:nvPr/>
          </p:nvSpPr>
          <p:spPr>
            <a:xfrm rot="10371525">
              <a:off x="263766" y="4438251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Freeform 5"/>
            <p:cNvSpPr/>
            <p:nvPr/>
          </p:nvSpPr>
          <p:spPr>
            <a:xfrm rot="10800000">
              <a:off x="459506" y="321129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5" name="Title Text"/>
          <p:cNvSpPr txBox="1"/>
          <p:nvPr>
            <p:ph type="title"/>
          </p:nvPr>
        </p:nvSpPr>
        <p:spPr>
          <a:xfrm>
            <a:off x="1154954" y="4969926"/>
            <a:ext cx="8825659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46" name="Picture Placeholder 2"/>
          <p:cNvSpPr/>
          <p:nvPr>
            <p:ph type="pic" sz="half" idx="21"/>
          </p:nvPr>
        </p:nvSpPr>
        <p:spPr>
          <a:xfrm>
            <a:off x="1154954" y="685800"/>
            <a:ext cx="8825659" cy="3429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7" name="Body Level One…"/>
          <p:cNvSpPr txBox="1"/>
          <p:nvPr>
            <p:ph type="body" sz="quarter" idx="1"/>
          </p:nvPr>
        </p:nvSpPr>
        <p:spPr>
          <a:xfrm>
            <a:off x="1154954" y="5536665"/>
            <a:ext cx="8825659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2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2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2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200">
                <a:solidFill>
                  <a:srgbClr val="EF53A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1" name="Group 5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149" name="Rectangle 7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50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6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58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Oval 13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1" name="Oval 15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Oval 17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3" name="Oval 18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5"/>
            <p:cNvSpPr/>
            <p:nvPr/>
          </p:nvSpPr>
          <p:spPr>
            <a:xfrm rot="21010067">
              <a:off x="8490951" y="2714874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5" name="Freeform 5"/>
            <p:cNvSpPr/>
            <p:nvPr/>
          </p:nvSpPr>
          <p:spPr>
            <a:xfrm>
              <a:off x="455612" y="2801318"/>
              <a:ext cx="11277601" cy="360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97"/>
                  </a:lnTo>
                  <a:lnTo>
                    <a:pt x="21600" y="21600"/>
                  </a:lnTo>
                  <a:lnTo>
                    <a:pt x="21600" y="11"/>
                  </a:lnTo>
                  <a:lnTo>
                    <a:pt x="21110" y="247"/>
                  </a:lnTo>
                  <a:lnTo>
                    <a:pt x="20622" y="476"/>
                  </a:lnTo>
                  <a:lnTo>
                    <a:pt x="20131" y="696"/>
                  </a:lnTo>
                  <a:lnTo>
                    <a:pt x="19639" y="886"/>
                  </a:lnTo>
                  <a:lnTo>
                    <a:pt x="19148" y="1076"/>
                  </a:lnTo>
                  <a:lnTo>
                    <a:pt x="18656" y="1256"/>
                  </a:lnTo>
                  <a:lnTo>
                    <a:pt x="18170" y="1408"/>
                  </a:lnTo>
                  <a:lnTo>
                    <a:pt x="17677" y="1552"/>
                  </a:lnTo>
                  <a:lnTo>
                    <a:pt x="17187" y="1685"/>
                  </a:lnTo>
                  <a:lnTo>
                    <a:pt x="16705" y="1800"/>
                  </a:lnTo>
                  <a:lnTo>
                    <a:pt x="16217" y="1914"/>
                  </a:lnTo>
                  <a:lnTo>
                    <a:pt x="15736" y="2009"/>
                  </a:lnTo>
                  <a:lnTo>
                    <a:pt x="15254" y="2085"/>
                  </a:lnTo>
                  <a:lnTo>
                    <a:pt x="14774" y="2161"/>
                  </a:lnTo>
                  <a:lnTo>
                    <a:pt x="14299" y="2226"/>
                  </a:lnTo>
                  <a:lnTo>
                    <a:pt x="13828" y="2275"/>
                  </a:lnTo>
                  <a:lnTo>
                    <a:pt x="13357" y="2313"/>
                  </a:lnTo>
                  <a:lnTo>
                    <a:pt x="12891" y="2351"/>
                  </a:lnTo>
                  <a:lnTo>
                    <a:pt x="11971" y="2389"/>
                  </a:lnTo>
                  <a:lnTo>
                    <a:pt x="11517" y="2398"/>
                  </a:lnTo>
                  <a:lnTo>
                    <a:pt x="11068" y="2389"/>
                  </a:lnTo>
                  <a:lnTo>
                    <a:pt x="10623" y="2389"/>
                  </a:lnTo>
                  <a:lnTo>
                    <a:pt x="10182" y="2370"/>
                  </a:lnTo>
                  <a:lnTo>
                    <a:pt x="9750" y="2340"/>
                  </a:lnTo>
                  <a:lnTo>
                    <a:pt x="9323" y="2313"/>
                  </a:lnTo>
                  <a:lnTo>
                    <a:pt x="8904" y="2283"/>
                  </a:lnTo>
                  <a:lnTo>
                    <a:pt x="8487" y="2237"/>
                  </a:lnTo>
                  <a:lnTo>
                    <a:pt x="8076" y="2188"/>
                  </a:lnTo>
                  <a:lnTo>
                    <a:pt x="7674" y="2142"/>
                  </a:lnTo>
                  <a:lnTo>
                    <a:pt x="6890" y="2017"/>
                  </a:lnTo>
                  <a:lnTo>
                    <a:pt x="6139" y="1884"/>
                  </a:lnTo>
                  <a:lnTo>
                    <a:pt x="5417" y="1742"/>
                  </a:lnTo>
                  <a:lnTo>
                    <a:pt x="4735" y="1590"/>
                  </a:lnTo>
                  <a:lnTo>
                    <a:pt x="4082" y="1427"/>
                  </a:lnTo>
                  <a:lnTo>
                    <a:pt x="3478" y="1256"/>
                  </a:lnTo>
                  <a:lnTo>
                    <a:pt x="2910" y="1085"/>
                  </a:lnTo>
                  <a:lnTo>
                    <a:pt x="2387" y="913"/>
                  </a:lnTo>
                  <a:lnTo>
                    <a:pt x="1907" y="753"/>
                  </a:lnTo>
                  <a:lnTo>
                    <a:pt x="1482" y="601"/>
                  </a:lnTo>
                  <a:lnTo>
                    <a:pt x="1097" y="457"/>
                  </a:lnTo>
                  <a:lnTo>
                    <a:pt x="773" y="334"/>
                  </a:lnTo>
                  <a:lnTo>
                    <a:pt x="501" y="220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8" name="Title Text"/>
          <p:cNvSpPr txBox="1"/>
          <p:nvPr>
            <p:ph type="title"/>
          </p:nvPr>
        </p:nvSpPr>
        <p:spPr>
          <a:xfrm>
            <a:off x="1148797" y="1063416"/>
            <a:ext cx="8831817" cy="137298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half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3" name="Group 2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171" name="Rectangle 4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72" name="Picture 8" descr="Pictur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2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Oval 12"/>
            <p:cNvSpPr/>
            <p:nvPr/>
          </p:nvSpPr>
          <p:spPr>
            <a:xfrm>
              <a:off x="-1" y="2667000"/>
              <a:ext cx="4191001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Oval 14"/>
            <p:cNvSpPr/>
            <p:nvPr/>
          </p:nvSpPr>
          <p:spPr>
            <a:xfrm>
              <a:off x="-1" y="2895600"/>
              <a:ext cx="2362201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Oval 17"/>
            <p:cNvSpPr/>
            <p:nvPr/>
          </p:nvSpPr>
          <p:spPr>
            <a:xfrm>
              <a:off x="8609011" y="5867400"/>
              <a:ext cx="990601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1676400"/>
              <a:ext cx="2819401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Oval 16"/>
            <p:cNvSpPr/>
            <p:nvPr/>
          </p:nvSpPr>
          <p:spPr>
            <a:xfrm>
              <a:off x="7999411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Freeform 5"/>
            <p:cNvSpPr/>
            <p:nvPr/>
          </p:nvSpPr>
          <p:spPr>
            <a:xfrm rot="21010067">
              <a:off x="8490951" y="1797517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10437811" y="443"/>
            <a:ext cx="685801" cy="1143001"/>
            <a:chOff x="0" y="0"/>
            <a:chExt cx="685800" cy="1143000"/>
          </a:xfrm>
        </p:grpSpPr>
        <p:sp>
          <p:nvSpPr>
            <p:cNvPr id="12" name="Rectangle 20"/>
            <p:cNvSpPr/>
            <p:nvPr/>
          </p:nvSpPr>
          <p:spPr>
            <a:xfrm>
              <a:off x="0" y="0"/>
              <a:ext cx="685800" cy="1143000"/>
            </a:xfrm>
            <a:prstGeom prst="rect">
              <a:avLst/>
            </a:prstGeom>
            <a:solidFill>
              <a:srgbClr val="678A6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3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57200"/>
              <a:ext cx="685800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Title Text"/>
          <p:cNvSpPr txBox="1"/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0" y="0"/>
            <a:ext cx="357520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7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678A67"/>
        </a:buClr>
        <a:buSzPct val="80000"/>
        <a:buFontTx/>
        <a:buChar char=""/>
        <a:tabLst/>
        <a:defRPr b="0" baseline="0" cap="none" i="0" spc="0" strike="noStrike" sz="1800" u="none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C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/>
          <p:nvPr>
            <p:ph type="ctr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/>
            <a:r>
              <a:t>A Magyarország és Egyesült Államok közötti kettős adózás elkerüléséről szóló egyezmény megszűnésének következményei </a:t>
            </a:r>
          </a:p>
        </p:txBody>
      </p:sp>
      <p:pic>
        <p:nvPicPr>
          <p:cNvPr id="2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954" y="972514"/>
            <a:ext cx="2931736" cy="732934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ubtitle 6"/>
          <p:cNvSpPr txBox="1"/>
          <p:nvPr>
            <p:ph type="subTitle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/>
          <a:p>
            <a:pPr defTabSz="438911">
              <a:lnSpc>
                <a:spcPct val="90000"/>
              </a:lnSpc>
              <a:spcBef>
                <a:spcPts val="900"/>
              </a:spcBef>
              <a:defRPr sz="1727">
                <a:solidFill>
                  <a:srgbClr val="678A67"/>
                </a:solidFill>
              </a:defRPr>
            </a:pPr>
            <a:r>
              <a:t>Magyar ÁllampolgÁrok és magyarorszÁgi tÁrsasÁgok Egyesült Államokban keletkező adófizetési kötelezettségei az </a:t>
            </a:r>
            <a:r>
              <a:t>egyezmény megszűnésé</a:t>
            </a:r>
            <a:r>
              <a:t>T követően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>
            <a:lvl1pPr>
              <a:defRPr b="1" sz="3500"/>
            </a:lvl1pPr>
          </a:lstStyle>
          <a:p>
            <a:pPr/>
            <a:r>
              <a:t>V. Munkavállalók</a:t>
            </a:r>
          </a:p>
        </p:txBody>
      </p:sp>
      <p:sp>
        <p:nvSpPr>
          <p:cNvPr id="299" name="Content Placeholder 2"/>
          <p:cNvSpPr txBox="1"/>
          <p:nvPr>
            <p:ph type="body" idx="1"/>
          </p:nvPr>
        </p:nvSpPr>
        <p:spPr>
          <a:xfrm>
            <a:off x="532016" y="2603500"/>
            <a:ext cx="11139053" cy="3416300"/>
          </a:xfrm>
          <a:prstGeom prst="rect">
            <a:avLst/>
          </a:prstGeom>
        </p:spPr>
        <p:txBody>
          <a:bodyPr/>
          <a:lstStyle/>
          <a:p>
            <a:pPr algn="just">
              <a:defRPr u="sng"/>
            </a:pPr>
            <a:r>
              <a:rPr b="1"/>
              <a:t>Az Egyezmény alapján:</a:t>
            </a:r>
            <a:r>
              <a:rPr u="none"/>
              <a:t> </a:t>
            </a:r>
            <a:r>
              <a:rPr u="none"/>
              <a:t>magyar vállalkozások magyar munkavállalói jogosultak voltak a munkaviszonyukkal összefüggő tevekénységek ellátására az Egyesült Államokban anélkül, hogy őket szövetségi adófizetési kötelezettség terhelte volna, abban az esetben, ha </a:t>
            </a:r>
            <a:r>
              <a:rPr b="1" u="none"/>
              <a:t>(i) </a:t>
            </a:r>
            <a:r>
              <a:rPr u="none"/>
              <a:t>az adott évben kevesebb mint 183 napot tartózkodtak az Egyesült Államokban és </a:t>
            </a:r>
            <a:r>
              <a:rPr b="1" u="none"/>
              <a:t>(ii) </a:t>
            </a:r>
            <a:r>
              <a:rPr u="none"/>
              <a:t>a jövedelmüket nem amerikai illetőségű munkáltatótól kapták.</a:t>
            </a:r>
            <a:endParaRPr u="none"/>
          </a:p>
          <a:p>
            <a:pPr marL="0" indent="0" algn="just">
              <a:buSzTx/>
              <a:buFont typeface="Wingdings 3"/>
              <a:buNone/>
            </a:pPr>
          </a:p>
          <a:p>
            <a:pPr algn="just">
              <a:defRPr u="sng"/>
            </a:pPr>
            <a:r>
              <a:rPr b="1"/>
              <a:t>Az Egyezmény megszűnését követően:</a:t>
            </a:r>
            <a:r>
              <a:rPr u="none"/>
              <a:t> minden magyar állampolgár munkavállaló által az Egyesült Államokban kifejtett tevekénységéből származó jövedelmet adófizetési kötelezettség terhel, mind szövetségi, mind állami szinten.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VI. Nyugdíj- és társadalombiztosítás</a:t>
            </a:r>
          </a:p>
        </p:txBody>
      </p:sp>
      <p:sp>
        <p:nvSpPr>
          <p:cNvPr id="302" name="Content Placeholder 2"/>
          <p:cNvSpPr txBox="1"/>
          <p:nvPr>
            <p:ph type="body" idx="1"/>
          </p:nvPr>
        </p:nvSpPr>
        <p:spPr>
          <a:xfrm>
            <a:off x="523702" y="2603500"/>
            <a:ext cx="11172305" cy="3416300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rPr b="1"/>
              <a:t>Az Egyezmény alapján:</a:t>
            </a:r>
            <a:r>
              <a:rPr u="none"/>
              <a:t> Magyarországon letelepedett személy nyugdíja vagy hasonló jövedelme kizárólag Magyarországon adózott.  A Magyarországtól kapott társadalombiztosítási juttatások és nyugdíjak kizárólag Magyarországon adóztak, akkor is, ha a juttatásban részesülő személy amerikai állampolgárnak vagy az Egyesült Államokban letelepedettnek minősült.</a:t>
            </a:r>
            <a:endParaRPr u="none"/>
          </a:p>
          <a:p>
            <a:pPr marL="0" indent="0">
              <a:buSzTx/>
              <a:buFont typeface="Wingdings 3"/>
              <a:buNone/>
            </a:pPr>
          </a:p>
          <a:p>
            <a:pPr>
              <a:defRPr u="sng"/>
            </a:pPr>
            <a:r>
              <a:rPr b="1"/>
              <a:t>Az Egyezmény megszűnését követően:</a:t>
            </a:r>
            <a:r>
              <a:rPr u="none"/>
              <a:t> minden magyar állampolgár számára kifizetett Egyesült Államokból származó jövedelem az Egyesült Államokban adóköteles. Kettős állampolgárok, illetve amerikai adóügyi illetőségű személyek magyar nyugdíja és egyéb társadalombiztosítási juttatása az Egyesült Államokban adóköteles.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 txBox="1"/>
          <p:nvPr>
            <p:ph type="title"/>
          </p:nvPr>
        </p:nvSpPr>
        <p:spPr>
          <a:xfrm>
            <a:off x="1154953" y="960967"/>
            <a:ext cx="8761415" cy="706966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Z</a:t>
            </a:r>
            <a:r>
              <a:t>á</a:t>
            </a:r>
            <a:r>
              <a:t>rsz</a:t>
            </a:r>
            <a:r>
              <a:t>ó</a:t>
            </a:r>
          </a:p>
        </p:txBody>
      </p:sp>
      <p:sp>
        <p:nvSpPr>
          <p:cNvPr id="305" name="Content Placeholder 2"/>
          <p:cNvSpPr txBox="1"/>
          <p:nvPr>
            <p:ph type="body" sz="quarter" idx="1"/>
          </p:nvPr>
        </p:nvSpPr>
        <p:spPr>
          <a:xfrm>
            <a:off x="1087244" y="2592214"/>
            <a:ext cx="10017512" cy="8255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 typeface="Wingdings 3"/>
              <a:buNone/>
              <a:defRPr b="1" sz="2800"/>
            </a:lvl1pPr>
          </a:lstStyle>
          <a:p>
            <a:pPr/>
            <a:r>
              <a:t>Köszönöm a figyelmet!</a:t>
            </a:r>
          </a:p>
        </p:txBody>
      </p:sp>
      <p:graphicFrame>
        <p:nvGraphicFramePr>
          <p:cNvPr id="306" name="Table 11"/>
          <p:cNvGraphicFramePr/>
          <p:nvPr/>
        </p:nvGraphicFramePr>
        <p:xfrm>
          <a:off x="490453" y="5760718"/>
          <a:ext cx="11105802" cy="4073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105802"/>
              </a:tblGrid>
              <a:tr h="407325">
                <a:tc>
                  <a:txBody>
                    <a:bodyPr/>
                    <a:lstStyle/>
                    <a:p>
                      <a:pPr algn="ctr">
                        <a:defRPr b="1" sz="14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r>
                        <a:t>Az előadáson elhangzottak tájékoztató jelleg</a:t>
                      </a:r>
                      <a:r>
                        <a:t>ű</a:t>
                      </a:r>
                      <a:r>
                        <a:t>ek és nem minősülnek hivatalos adó- és jogi tanácsadásnak.</a:t>
                      </a:r>
                    </a:p>
                  </a:txBody>
                  <a:tcPr marL="45720" marR="45720" marT="45720" marB="45720" anchor="ctr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678A67"/>
                    </a:solidFill>
                  </a:tcPr>
                </a:tc>
              </a:tr>
            </a:tbl>
          </a:graphicData>
        </a:graphic>
      </p:graphicFrame>
      <p:sp>
        <p:nvSpPr>
          <p:cNvPr id="307" name="TextBox 12"/>
          <p:cNvSpPr txBox="1"/>
          <p:nvPr/>
        </p:nvSpPr>
        <p:spPr>
          <a:xfrm>
            <a:off x="490451" y="3242074"/>
            <a:ext cx="11105805" cy="2202816"/>
          </a:xfrm>
          <a:prstGeom prst="rect">
            <a:avLst/>
          </a:prstGeom>
          <a:solidFill>
            <a:srgbClr val="678A67">
              <a:alpha val="2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79" tIns="182879" rIns="182879" bIns="182879">
            <a:spAutoFit/>
          </a:bodyPr>
          <a:lstStyle/>
          <a:p>
            <a:pPr algn="ctr">
              <a:lnSpc>
                <a:spcPct val="115000"/>
              </a:lnSpc>
              <a:defRPr b="1" sz="2000">
                <a:solidFill>
                  <a:srgbClr val="678A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Konkrét tényállásokkal és adótervezéssel kapcsolatos kérdéseiket emailben várjuk.</a:t>
            </a:r>
            <a:br/>
            <a:endParaRPr sz="1600"/>
          </a:p>
          <a:p>
            <a:pPr algn="ctr">
              <a:lnSpc>
                <a:spcPct val="115000"/>
              </a:lnSpc>
              <a:defRPr b="1"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Maureen R. Monaghan  </a:t>
            </a:r>
          </a:p>
          <a:p>
            <a:pPr algn="ctr">
              <a:lnSpc>
                <a:spcPct val="115000"/>
              </a:lnSpc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mmonaghan@golenbock.com</a:t>
            </a:r>
          </a:p>
          <a:p>
            <a:pPr algn="ctr">
              <a:lnSpc>
                <a:spcPct val="115000"/>
              </a:lnSpc>
              <a:defRPr b="1"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dr. Kovács Dalma Melinda</a:t>
            </a:r>
          </a:p>
          <a:p>
            <a:pPr algn="ctr">
              <a:lnSpc>
                <a:spcPct val="115000"/>
              </a:lnSpc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dkovacs@golenbock.com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/>
          <a:p>
            <a:pPr/>
            <a:r>
              <a:t>BEMUTATKOZÁS</a:t>
            </a:r>
          </a:p>
        </p:txBody>
      </p:sp>
      <p:pic>
        <p:nvPicPr>
          <p:cNvPr id="269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362" y="2724955"/>
            <a:ext cx="1984067" cy="251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0080" y="2724955"/>
            <a:ext cx="1984067" cy="2518239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ctangle 7"/>
          <p:cNvSpPr txBox="1"/>
          <p:nvPr/>
        </p:nvSpPr>
        <p:spPr>
          <a:xfrm>
            <a:off x="1325880" y="5362819"/>
            <a:ext cx="4264429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Maureen R. Monaghan, Partner</a:t>
            </a:r>
          </a:p>
          <a:p>
            <a:pPr algn="ctr">
              <a:defRPr u="sng"/>
            </a:pPr>
            <a:r>
              <a:t>Email:</a:t>
            </a:r>
            <a:r>
              <a:rPr u="none"/>
              <a:t> mmonaghan@golenbock.com</a:t>
            </a:r>
          </a:p>
          <a:p>
            <a:pPr algn="ctr">
              <a:defRPr u="sng"/>
            </a:pPr>
            <a:r>
              <a:t>Tel.:</a:t>
            </a:r>
            <a:r>
              <a:rPr u="none"/>
              <a:t> 212.907.7335</a:t>
            </a:r>
          </a:p>
        </p:txBody>
      </p:sp>
      <p:sp>
        <p:nvSpPr>
          <p:cNvPr id="272" name="Rectangle 8"/>
          <p:cNvSpPr txBox="1"/>
          <p:nvPr/>
        </p:nvSpPr>
        <p:spPr>
          <a:xfrm>
            <a:off x="5719834" y="5362819"/>
            <a:ext cx="600456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dr. Kov</a:t>
            </a:r>
            <a:r>
              <a:t>á</a:t>
            </a:r>
            <a:r>
              <a:t>cs Dalma Melinda, </a:t>
            </a:r>
            <a:r>
              <a:t>Ü</a:t>
            </a:r>
            <a:r>
              <a:t>gyv</a:t>
            </a:r>
            <a:r>
              <a:t>é</a:t>
            </a:r>
            <a:r>
              <a:t>d</a:t>
            </a:r>
          </a:p>
          <a:p>
            <a:pPr algn="ctr">
              <a:defRPr u="sng"/>
            </a:pPr>
            <a:r>
              <a:t>Email:</a:t>
            </a:r>
            <a:r>
              <a:rPr u="none"/>
              <a:t> dkovacs@golenbock.com</a:t>
            </a:r>
          </a:p>
          <a:p>
            <a:pPr algn="ctr">
              <a:defRPr u="sng"/>
            </a:pPr>
            <a:r>
              <a:t>Tel.:</a:t>
            </a:r>
            <a:r>
              <a:rPr u="none"/>
              <a:t> 212.907.7324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/>
          <a:p>
            <a:pPr/>
            <a:r>
              <a:t>VIZSGÁLT TÉMAKÖRÖK</a:t>
            </a:r>
          </a:p>
        </p:txBody>
      </p:sp>
      <p:sp>
        <p:nvSpPr>
          <p:cNvPr id="275" name="Content Placeholder 2"/>
          <p:cNvSpPr txBox="1"/>
          <p:nvPr>
            <p:ph type="body" idx="1"/>
          </p:nvPr>
        </p:nvSpPr>
        <p:spPr>
          <a:xfrm>
            <a:off x="540326" y="2603500"/>
            <a:ext cx="11139056" cy="3416300"/>
          </a:xfrm>
          <a:prstGeom prst="rect">
            <a:avLst/>
          </a:prstGeom>
        </p:spPr>
        <p:txBody>
          <a:bodyPr/>
          <a:lstStyle/>
          <a:p>
            <a:pPr>
              <a:defRPr b="1" sz="2400"/>
            </a:pPr>
            <a:r>
              <a:t>I. Magyar állampolgárok jövedelmének adóztatása az Egyesült Államokban — általános szabályok</a:t>
            </a:r>
          </a:p>
          <a:p>
            <a:pPr>
              <a:defRPr b="1" sz="2400"/>
            </a:pPr>
            <a:r>
              <a:t>II. Vállalkozási nyereség </a:t>
            </a:r>
          </a:p>
          <a:p>
            <a:pPr>
              <a:defRPr b="1" sz="2400"/>
            </a:pPr>
            <a:r>
              <a:t>III. Passzív jövedelmek</a:t>
            </a:r>
          </a:p>
          <a:p>
            <a:pPr>
              <a:defRPr b="1" sz="2400"/>
            </a:pPr>
            <a:r>
              <a:t>IV. Szabad foglalkozásból származó jövedelem</a:t>
            </a:r>
          </a:p>
          <a:p>
            <a:pPr>
              <a:defRPr b="1" sz="2400"/>
            </a:pPr>
            <a:r>
              <a:t>V. Munkavállalók</a:t>
            </a:r>
          </a:p>
          <a:p>
            <a:pPr>
              <a:defRPr b="1" sz="2400"/>
            </a:pPr>
            <a:r>
              <a:t>VI. Nyugdíj- és társadalombiztosítás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>
            <a:lvl1pPr defTabSz="329184">
              <a:defRPr b="1" sz="2016"/>
            </a:lvl1pPr>
          </a:lstStyle>
          <a:p>
            <a:pPr/>
            <a:r>
              <a:t>I. Magyar állampolgárok jövedelmének adóztatása az Egyesült Államokban — általános szabályok</a:t>
            </a:r>
          </a:p>
        </p:txBody>
      </p:sp>
      <p:sp>
        <p:nvSpPr>
          <p:cNvPr id="278" name="Content Placeholder 2"/>
          <p:cNvSpPr txBox="1"/>
          <p:nvPr>
            <p:ph type="body" idx="1"/>
          </p:nvPr>
        </p:nvSpPr>
        <p:spPr>
          <a:xfrm>
            <a:off x="518159" y="2577751"/>
            <a:ext cx="11155682" cy="3416301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rPr b="1"/>
              <a:t>Az Egyezmény alapján:</a:t>
            </a:r>
            <a:r>
              <a:rPr u="none"/>
              <a:t> az Egyesült Államokban letelepedett magyar állampolgárok </a:t>
            </a:r>
            <a:r>
              <a:rPr i="1" u="none"/>
              <a:t>vagy</a:t>
            </a:r>
            <a:r>
              <a:rPr u="none"/>
              <a:t> amerikai </a:t>
            </a:r>
            <a:r>
              <a:rPr i="1" u="none"/>
              <a:t>vagy</a:t>
            </a:r>
            <a:r>
              <a:rPr u="none"/>
              <a:t> magyar adójogi illetőségűnek minősültek az Egyezmény kettős adózás elkerülését célzó szabályai értelmében.</a:t>
            </a:r>
            <a:endParaRPr u="none"/>
          </a:p>
          <a:p>
            <a:pPr>
              <a:defRPr u="sng"/>
            </a:pPr>
            <a:r>
              <a:rPr b="1"/>
              <a:t>Az Egyezmény megszűnését követően:</a:t>
            </a:r>
            <a:r>
              <a:rPr u="none"/>
              <a:t> az Egyesült Államokban letelepedett magyar állampolgárokat adófizetési kötelezettség terhelheti mindkét országban a világjövedelmük után.</a:t>
            </a:r>
            <a:r>
              <a:t> </a:t>
            </a:r>
          </a:p>
          <a:p>
            <a:pPr>
              <a:defRPr u="sng"/>
            </a:pPr>
            <a:r>
              <a:rPr b="1"/>
              <a:t>Az amerikai jog szerint:</a:t>
            </a:r>
            <a:r>
              <a:rPr u="none"/>
              <a:t> </a:t>
            </a:r>
            <a:r>
              <a:rPr u="none"/>
              <a:t>magyar állampolgár amerikai adóalanynak minősül és külföldön szerzett jövedelme után az Egyesült Államokban adófizetési kötelezettség terheli amennyiben </a:t>
            </a:r>
            <a:r>
              <a:rPr b="1" u="none"/>
              <a:t>(i)</a:t>
            </a:r>
            <a:r>
              <a:rPr u="none"/>
              <a:t> rendelkezik zöld kártyával vagy </a:t>
            </a:r>
            <a:r>
              <a:rPr b="1" u="none"/>
              <a:t>(ii)</a:t>
            </a:r>
            <a:r>
              <a:rPr u="none"/>
              <a:t> az ún. “huzamos tartózkodás teszt” alapján amerikai adóügyi illetősége keletkezik.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II. Vállalkozási nyereség</a:t>
            </a:r>
          </a:p>
        </p:txBody>
      </p:sp>
      <p:sp>
        <p:nvSpPr>
          <p:cNvPr id="281" name="Content Placeholder 2"/>
          <p:cNvSpPr txBox="1"/>
          <p:nvPr>
            <p:ph type="body" idx="1"/>
          </p:nvPr>
        </p:nvSpPr>
        <p:spPr>
          <a:xfrm>
            <a:off x="515388" y="2603500"/>
            <a:ext cx="11180619" cy="3416300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rPr b="1"/>
              <a:t>Az Egyezmény alapján:</a:t>
            </a:r>
            <a:r>
              <a:rPr b="1" u="none"/>
              <a:t> </a:t>
            </a:r>
            <a:r>
              <a:rPr u="none"/>
              <a:t>magyarországi vállalkozás rendelkezhetett limitált egyesült államokbeli jelenléttel anélkül, hogy köteles lett volna szövetségi jövedelemadó bevallás benyújtására és adófizetésre az Egyesült Államokban szerzett nyereség után. </a:t>
            </a:r>
            <a:endParaRPr u="none"/>
          </a:p>
          <a:p>
            <a:pPr>
              <a:defRPr u="sng"/>
            </a:pPr>
            <a:r>
              <a:rPr b="1"/>
              <a:t>Az Egyezmény megszűnését követően:</a:t>
            </a:r>
            <a:r>
              <a:rPr u="none"/>
              <a:t> jelenleg nincs egyértelmű iránymutatás</a:t>
            </a:r>
            <a:r>
              <a:rPr u="none"/>
              <a:t>.</a:t>
            </a:r>
            <a:r>
              <a:rPr u="none"/>
              <a:t> Mindazonáltal, eszközök használata vagy szolgáltatások nyújtása az Egyesült Államokban általánosságban véve adóügyi illetőséget keletkeztet a magyar vállalkozás számára. </a:t>
            </a:r>
            <a:endParaRPr u="none"/>
          </a:p>
          <a:p>
            <a:pPr lvl="1" marL="742950" indent="-285750">
              <a:buChar char="▪"/>
              <a:defRPr sz="1600"/>
            </a:pPr>
            <a:r>
              <a:t>Sz</a:t>
            </a:r>
            <a:r>
              <a:t>ö</a:t>
            </a:r>
            <a:r>
              <a:t>vets</a:t>
            </a:r>
            <a:r>
              <a:t>é</a:t>
            </a:r>
            <a:r>
              <a:t>gi ad</a:t>
            </a:r>
            <a:r>
              <a:t>ó</a:t>
            </a:r>
            <a:r>
              <a:t>kulcs 21%.</a:t>
            </a:r>
          </a:p>
          <a:p>
            <a:pPr lvl="1" marL="742950" indent="-285750">
              <a:buChar char="▪"/>
              <a:defRPr sz="1600"/>
            </a:pPr>
            <a:r>
              <a:t>Sz</a:t>
            </a:r>
            <a:r>
              <a:t>á</a:t>
            </a:r>
            <a:r>
              <a:t>molni kell </a:t>
            </a:r>
            <a:r>
              <a:t>á</a:t>
            </a:r>
            <a:r>
              <a:t>llami ad</a:t>
            </a:r>
            <a:r>
              <a:t>ó</a:t>
            </a:r>
            <a:r>
              <a:t>fizet</a:t>
            </a:r>
            <a:r>
              <a:t>é</a:t>
            </a:r>
            <a:r>
              <a:t>si k</a:t>
            </a:r>
            <a:r>
              <a:t>ö</a:t>
            </a:r>
            <a:r>
              <a:t>telezetts</a:t>
            </a:r>
            <a:r>
              <a:t>é</a:t>
            </a:r>
            <a:r>
              <a:t>ggel is.</a:t>
            </a:r>
          </a:p>
          <a:p>
            <a:pPr lvl="1" marL="742950" indent="-285750">
              <a:buChar char="▪"/>
              <a:defRPr sz="1600"/>
            </a:pPr>
            <a:r>
              <a:t>Munkav</a:t>
            </a:r>
            <a:r>
              <a:t>á</a:t>
            </a:r>
            <a:r>
              <a:t>llal</a:t>
            </a:r>
            <a:r>
              <a:t>ó</a:t>
            </a:r>
            <a:r>
              <a:t> ideiglenes kik</a:t>
            </a:r>
            <a:r>
              <a:t>ü</a:t>
            </a:r>
            <a:r>
              <a:t>ld</a:t>
            </a:r>
            <a:r>
              <a:t>é</a:t>
            </a:r>
            <a:r>
              <a:t>se is ad</a:t>
            </a:r>
            <a:r>
              <a:t>ó</a:t>
            </a:r>
            <a:r>
              <a:t>fizet</a:t>
            </a:r>
            <a:r>
              <a:t>é</a:t>
            </a:r>
            <a:r>
              <a:t>si k</a:t>
            </a:r>
            <a:r>
              <a:t>ö</a:t>
            </a:r>
            <a:r>
              <a:t>telezetts</a:t>
            </a:r>
            <a:r>
              <a:t>é</a:t>
            </a:r>
            <a:r>
              <a:t>get keletkeztethet.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 1"/>
          <p:cNvSpPr txBox="1"/>
          <p:nvPr>
            <p:ph type="title"/>
          </p:nvPr>
        </p:nvSpPr>
        <p:spPr>
          <a:xfrm>
            <a:off x="1154953" y="973667"/>
            <a:ext cx="8761415" cy="70696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III. Passzív jövedelmek</a:t>
            </a:r>
          </a:p>
        </p:txBody>
      </p:sp>
      <p:sp>
        <p:nvSpPr>
          <p:cNvPr id="284" name="Content Placeholder 2"/>
          <p:cNvSpPr txBox="1"/>
          <p:nvPr>
            <p:ph type="body" sz="half" idx="1"/>
          </p:nvPr>
        </p:nvSpPr>
        <p:spPr>
          <a:xfrm>
            <a:off x="523701" y="2603500"/>
            <a:ext cx="11197243" cy="2708334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Font typeface="Wingdings 3"/>
              <a:buNone/>
              <a:defRPr sz="2800"/>
            </a:lvl1pPr>
          </a:lstStyle>
          <a:p>
            <a:pPr/>
            <a:r>
              <a:t>Magyarországgal ellentétben, az Egyesült Államok általános 30%-os forrásadót vet ki minden Egyesült Államokból származó passzív jövedelemre, amennyiben azok külföldi személyek részére kerülnek kifizetésre.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1"/>
          <p:cNvSpPr txBox="1"/>
          <p:nvPr>
            <p:ph type="title"/>
          </p:nvPr>
        </p:nvSpPr>
        <p:spPr>
          <a:xfrm>
            <a:off x="1154953" y="715979"/>
            <a:ext cx="8761415" cy="70696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III. Passzív jövedelmek</a:t>
            </a:r>
          </a:p>
        </p:txBody>
      </p:sp>
      <p:sp>
        <p:nvSpPr>
          <p:cNvPr id="287" name="TextBox 9"/>
          <p:cNvSpPr txBox="1"/>
          <p:nvPr/>
        </p:nvSpPr>
        <p:spPr>
          <a:xfrm>
            <a:off x="1200673" y="1295648"/>
            <a:ext cx="492430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5000"/>
              </a:lnSpc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Kamat és jogdíj</a:t>
            </a:r>
          </a:p>
        </p:txBody>
      </p:sp>
      <p:sp>
        <p:nvSpPr>
          <p:cNvPr id="288" name="Rectangle 2"/>
          <p:cNvSpPr txBox="1"/>
          <p:nvPr/>
        </p:nvSpPr>
        <p:spPr>
          <a:xfrm>
            <a:off x="494607" y="3130410"/>
            <a:ext cx="11097491" cy="21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"/>
              <a:defRPr sz="2400" u="sng">
                <a:solidFill>
                  <a:srgbClr val="404040"/>
                </a:solidFill>
              </a:defRPr>
            </a:pPr>
            <a:r>
              <a:rPr b="1"/>
              <a:t>Az Egyezmény alapján:</a:t>
            </a:r>
            <a:r>
              <a:rPr u="none"/>
              <a:t> </a:t>
            </a:r>
            <a:r>
              <a:rPr u="none">
                <a:solidFill>
                  <a:srgbClr val="000000"/>
                </a:solidFill>
              </a:rPr>
              <a:t>az Egyesült Államokból származó kamat</a:t>
            </a:r>
            <a:r>
              <a:rPr u="none">
                <a:solidFill>
                  <a:srgbClr val="000000"/>
                </a:solidFill>
              </a:rPr>
              <a:t>- </a:t>
            </a:r>
            <a:r>
              <a:rPr u="none">
                <a:solidFill>
                  <a:srgbClr val="000000"/>
                </a:solidFill>
              </a:rPr>
              <a:t>és jogdíjkifizetések mentesültek az adófizetési kötelezettség alól. </a:t>
            </a:r>
          </a:p>
          <a:p>
            <a:pPr algn="just">
              <a:spcBef>
                <a:spcPts val="1000"/>
              </a:spcBef>
              <a:defRPr sz="2400">
                <a:solidFill>
                  <a:srgbClr val="404040"/>
                </a:solidFill>
              </a:defRPr>
            </a:pPr>
          </a:p>
          <a:p>
            <a:pPr marL="3429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"/>
              <a:defRPr sz="2400" u="sng">
                <a:solidFill>
                  <a:srgbClr val="404040"/>
                </a:solidFill>
              </a:defRPr>
            </a:pPr>
            <a:r>
              <a:rPr b="1"/>
              <a:t>Az Egyezmény megszűnését követően:</a:t>
            </a:r>
            <a:r>
              <a:rPr b="1" u="none"/>
              <a:t> </a:t>
            </a:r>
            <a:r>
              <a:rPr u="none">
                <a:solidFill>
                  <a:srgbClr val="000000"/>
                </a:solidFill>
              </a:rPr>
              <a:t>minden amerikai felhasználótól beszedett jogdíjat 30%-os forrásadó fizetési kötelezettség terhel.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 txBox="1"/>
          <p:nvPr>
            <p:ph type="title"/>
          </p:nvPr>
        </p:nvSpPr>
        <p:spPr>
          <a:xfrm>
            <a:off x="1154953" y="748007"/>
            <a:ext cx="8761415" cy="70696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III. Passzív jövedelmek</a:t>
            </a:r>
          </a:p>
        </p:txBody>
      </p:sp>
      <p:pic>
        <p:nvPicPr>
          <p:cNvPr id="291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5973" y="3991854"/>
            <a:ext cx="5139374" cy="75597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extBox 7"/>
          <p:cNvSpPr txBox="1"/>
          <p:nvPr/>
        </p:nvSpPr>
        <p:spPr>
          <a:xfrm>
            <a:off x="1200673" y="1328918"/>
            <a:ext cx="492430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5000"/>
              </a:lnSpc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Osztalék</a:t>
            </a:r>
          </a:p>
        </p:txBody>
      </p:sp>
      <p:sp>
        <p:nvSpPr>
          <p:cNvPr id="293" name="Rectangle 8"/>
          <p:cNvSpPr txBox="1"/>
          <p:nvPr/>
        </p:nvSpPr>
        <p:spPr>
          <a:xfrm>
            <a:off x="514003" y="2872869"/>
            <a:ext cx="11163994" cy="326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"/>
              <a:defRPr b="1" u="sng">
                <a:solidFill>
                  <a:srgbClr val="404040"/>
                </a:solidFill>
              </a:defRPr>
            </a:pPr>
            <a:r>
              <a:t>Az Egyezmény alapján:</a:t>
            </a:r>
          </a:p>
          <a:p>
            <a:pPr lvl="2" marL="12573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▪"/>
              <a:defRPr i="1">
                <a:solidFill>
                  <a:srgbClr val="404040"/>
                </a:solidFill>
              </a:defRPr>
            </a:pPr>
            <a:r>
              <a:rPr b="1"/>
              <a:t>Amerikai leányvállalattal rendelkező magyar társaságok</a:t>
            </a:r>
            <a:r>
              <a:rPr b="1" i="0"/>
              <a:t>:</a:t>
            </a:r>
            <a:r>
              <a:rPr i="0"/>
              <a:t> amennyiben egy magyar társaság egy amerikai leányvállalatban legalább a szavazati joggal bíró részvények 10%-ával rendelkezett, úgy az amerikai forrásadó kulcsa 5%-ra csökkent, egyébként 15% volt. Az amerikai leányvállalat nyereségének adóztatására pedig sor kerülhetett Magyarországon.</a:t>
            </a:r>
          </a:p>
          <a:p>
            <a:pPr lvl="2" marL="12573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▪"/>
              <a:defRPr i="1">
                <a:solidFill>
                  <a:srgbClr val="404040"/>
                </a:solidFill>
              </a:defRPr>
            </a:pPr>
            <a:r>
              <a:rPr b="1"/>
              <a:t>Magyar állampolgárok:</a:t>
            </a:r>
            <a:r>
              <a:t> </a:t>
            </a:r>
            <a:r>
              <a:rPr i="0"/>
              <a:t>egyesült államokbeli társaságoktól kapott osztalék jövedelmeket 15 %-os forrásadó terhelt.</a:t>
            </a:r>
          </a:p>
          <a:p>
            <a:pPr marL="3429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"/>
              <a:defRPr u="sng">
                <a:solidFill>
                  <a:srgbClr val="404040"/>
                </a:solidFill>
              </a:defRPr>
            </a:pPr>
            <a:r>
              <a:rPr b="1"/>
              <a:t>Az Egyezmény megszűnését követően:</a:t>
            </a:r>
            <a:r>
              <a:rPr u="none"/>
              <a:t> </a:t>
            </a:r>
            <a:r>
              <a:rPr u="none"/>
              <a:t>minden Egyesült Államokból származó osztalék jövedelmet 30%-os forrásadó fizetési kötelezettség terhel.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/>
          <p:cNvSpPr txBox="1"/>
          <p:nvPr>
            <p:ph type="title"/>
          </p:nvPr>
        </p:nvSpPr>
        <p:spPr>
          <a:xfrm>
            <a:off x="1154953" y="881149"/>
            <a:ext cx="8761415" cy="862753"/>
          </a:xfrm>
          <a:prstGeom prst="rect">
            <a:avLst/>
          </a:prstGeom>
        </p:spPr>
        <p:txBody>
          <a:bodyPr/>
          <a:lstStyle>
            <a:lvl1pPr defTabSz="425195">
              <a:defRPr b="1" sz="2976"/>
            </a:lvl1pPr>
          </a:lstStyle>
          <a:p>
            <a:pPr/>
            <a:r>
              <a:t>IV. Szabad foglalkozásból származó jövedelem</a:t>
            </a:r>
          </a:p>
        </p:txBody>
      </p:sp>
      <p:sp>
        <p:nvSpPr>
          <p:cNvPr id="296" name="TextBox 5"/>
          <p:cNvSpPr txBox="1"/>
          <p:nvPr/>
        </p:nvSpPr>
        <p:spPr>
          <a:xfrm>
            <a:off x="536171" y="2928718"/>
            <a:ext cx="11080865" cy="354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"/>
              <a:defRPr u="sng">
                <a:solidFill>
                  <a:srgbClr val="404040"/>
                </a:solidFill>
              </a:defRPr>
            </a:pPr>
            <a:r>
              <a:rPr b="1"/>
              <a:t>Az Egyezmény alapján:</a:t>
            </a:r>
            <a:r>
              <a:rPr u="none"/>
              <a:t> </a:t>
            </a:r>
            <a:r>
              <a:rPr u="none"/>
              <a:t>magyar állampolgár Egyesült Államokban önállóan kifejtett tudományos, irodalmi, művészeti, nevelési vagy oktatási tevekénységéből</a:t>
            </a:r>
            <a:r>
              <a:rPr u="none"/>
              <a:t> sz</a:t>
            </a:r>
            <a:r>
              <a:rPr u="none"/>
              <a:t>á</a:t>
            </a:r>
            <a:r>
              <a:rPr u="none"/>
              <a:t>rmazó</a:t>
            </a:r>
            <a:r>
              <a:rPr u="none"/>
              <a:t> jövedelem csak akkor keletkeztetett adófizetési kötelezettséget, ha a magyar állampolgár 183 napnál tovább tartózkodott az Egyesült Államokban (feltéve, hogy nem rendelkezett állandó munkavégzési hellyel az Egyesült Államokban).</a:t>
            </a:r>
          </a:p>
          <a:p>
            <a:pPr algn="just">
              <a:spcBef>
                <a:spcPts val="1000"/>
              </a:spcBef>
              <a:defRPr>
                <a:solidFill>
                  <a:srgbClr val="404040"/>
                </a:solidFill>
              </a:defRPr>
            </a:pPr>
          </a:p>
          <a:p>
            <a:pPr marL="3429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"/>
              <a:defRPr u="sng">
                <a:solidFill>
                  <a:srgbClr val="404040"/>
                </a:solidFill>
              </a:defRPr>
            </a:pPr>
            <a:r>
              <a:rPr b="1"/>
              <a:t>Az Egyezmény megszűnését követően:</a:t>
            </a:r>
            <a:r>
              <a:rPr u="none"/>
              <a:t> minden Egyesült Államokban kifejtett tevekénységből származó jövedelmet szövetségi — és nagy valószínűséggel — állami adófizetési kötelezettség terhel.</a:t>
            </a:r>
          </a:p>
          <a:p>
            <a:pPr marL="342900" indent="-342900" algn="just">
              <a:spcBef>
                <a:spcPts val="1000"/>
              </a:spcBef>
              <a:buClr>
                <a:srgbClr val="678A67"/>
              </a:buClr>
              <a:buSzPct val="80000"/>
              <a:buChar char=""/>
              <a:defRPr u="sng">
                <a:solidFill>
                  <a:srgbClr val="40404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