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461" r:id="rId3"/>
    <p:sldId id="465" r:id="rId4"/>
    <p:sldId id="467" r:id="rId5"/>
    <p:sldId id="466" r:id="rId6"/>
    <p:sldId id="462" r:id="rId7"/>
  </p:sldIdLst>
  <p:sldSz cx="18284825" cy="10285413"/>
  <p:notesSz cx="6808788" cy="9940925"/>
  <p:defaultTextStyle>
    <a:defPPr>
      <a:defRPr lang="hu-HU"/>
    </a:defPPr>
    <a:lvl1pPr marL="0" algn="l" defTabSz="1371326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1pPr>
    <a:lvl2pPr marL="685663" algn="l" defTabSz="1371326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2pPr>
    <a:lvl3pPr marL="1371326" algn="l" defTabSz="1371326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3pPr>
    <a:lvl4pPr marL="2056989" algn="l" defTabSz="1371326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4pPr>
    <a:lvl5pPr marL="2742651" algn="l" defTabSz="1371326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5pPr>
    <a:lvl6pPr marL="3428314" algn="l" defTabSz="1371326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6pPr>
    <a:lvl7pPr marL="4113977" algn="l" defTabSz="1371326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7pPr>
    <a:lvl8pPr marL="4799640" algn="l" defTabSz="1371326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8pPr>
    <a:lvl9pPr marL="5485303" algn="l" defTabSz="1371326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 userDrawn="1">
          <p15:clr>
            <a:srgbClr val="A4A3A4"/>
          </p15:clr>
        </p15:guide>
        <p15:guide id="2" pos="10522" userDrawn="1">
          <p15:clr>
            <a:srgbClr val="A4A3A4"/>
          </p15:clr>
        </p15:guide>
        <p15:guide id="3" pos="1019" userDrawn="1">
          <p15:clr>
            <a:srgbClr val="A4A3A4"/>
          </p15:clr>
        </p15:guide>
        <p15:guide id="4" pos="575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dősi Petra dr." initials="EP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36646"/>
    <a:srgbClr val="558ED5"/>
    <a:srgbClr val="E2001A"/>
    <a:srgbClr val="55A5D5"/>
    <a:srgbClr val="D9D9D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727" autoAdjust="0"/>
  </p:normalViewPr>
  <p:slideViewPr>
    <p:cSldViewPr snapToGrid="0">
      <p:cViewPr varScale="1">
        <p:scale>
          <a:sx n="35" d="100"/>
          <a:sy n="35" d="100"/>
        </p:scale>
        <p:origin x="120" y="138"/>
      </p:cViewPr>
      <p:guideLst>
        <p:guide orient="horz" pos="2128"/>
        <p:guide pos="10522"/>
        <p:guide pos="10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385A530D-7205-4A83-A2D2-126EA1223E67}" type="datetimeFigureOut">
              <a:rPr lang="hu-HU" smtClean="0"/>
              <a:t>2024.03.09.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40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8B9AC9BF-D75E-433D-A0C3-62F7F2A02C4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803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663" algn="l" defTabSz="1371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326" algn="l" defTabSz="1371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6989" algn="l" defTabSz="1371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651" algn="l" defTabSz="1371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314" algn="l" defTabSz="1371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3977" algn="l" defTabSz="1371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99640" algn="l" defTabSz="1371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5303" algn="l" defTabSz="1371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AC9BF-D75E-433D-A0C3-62F7F2A02C4F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394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920" indent="-228920">
              <a:buAutoNum type="arabicPeriod"/>
            </a:pPr>
            <a:endParaRPr lang="hu-HU" sz="1200" dirty="0"/>
          </a:p>
          <a:p>
            <a:endParaRPr lang="hu-HU" sz="1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AC9BF-D75E-433D-A0C3-62F7F2A02C4F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7251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920" indent="-228920">
              <a:buAutoNum type="arabicPeriod"/>
            </a:pPr>
            <a:endParaRPr lang="hu-HU" sz="1200" dirty="0"/>
          </a:p>
          <a:p>
            <a:endParaRPr lang="hu-HU" sz="1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AC9BF-D75E-433D-A0C3-62F7F2A02C4F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4851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920" indent="-228920">
              <a:buAutoNum type="arabicPeriod"/>
            </a:pPr>
            <a:endParaRPr lang="hu-HU" sz="1200" dirty="0"/>
          </a:p>
          <a:p>
            <a:endParaRPr lang="hu-HU" sz="1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AC9BF-D75E-433D-A0C3-62F7F2A02C4F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5862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920" indent="-228920">
              <a:buAutoNum type="arabicPeriod"/>
            </a:pPr>
            <a:endParaRPr lang="hu-HU" sz="1200" dirty="0"/>
          </a:p>
          <a:p>
            <a:endParaRPr lang="hu-HU" sz="1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AC9BF-D75E-433D-A0C3-62F7F2A02C4F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0394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920" indent="-228920">
              <a:buAutoNum type="arabicPeriod"/>
            </a:pPr>
            <a:endParaRPr lang="hu-HU" sz="1200" dirty="0"/>
          </a:p>
          <a:p>
            <a:endParaRPr lang="hu-HU" sz="1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AC9BF-D75E-433D-A0C3-62F7F2A02C4F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28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01400" y="3093162"/>
            <a:ext cx="8053200" cy="3117600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9600" y="8722800"/>
            <a:ext cx="9136800" cy="1101600"/>
          </a:xfrm>
        </p:spPr>
        <p:txBody>
          <a:bodyPr>
            <a:normAutofit/>
          </a:bodyPr>
          <a:lstStyle>
            <a:lvl1pPr marL="0" indent="0" algn="r">
              <a:buNone/>
              <a:defRPr sz="2800" b="1"/>
            </a:lvl1pPr>
            <a:lvl2pPr marL="685663" indent="0" algn="ctr">
              <a:buNone/>
              <a:defRPr sz="2999"/>
            </a:lvl2pPr>
            <a:lvl3pPr marL="1371326" indent="0" algn="ctr">
              <a:buNone/>
              <a:defRPr sz="2699"/>
            </a:lvl3pPr>
            <a:lvl4pPr marL="2056989" indent="0" algn="ctr">
              <a:buNone/>
              <a:defRPr sz="2400"/>
            </a:lvl4pPr>
            <a:lvl5pPr marL="2742651" indent="0" algn="ctr">
              <a:buNone/>
              <a:defRPr sz="2400"/>
            </a:lvl5pPr>
            <a:lvl6pPr marL="3428314" indent="0" algn="ctr">
              <a:buNone/>
              <a:defRPr sz="2400"/>
            </a:lvl6pPr>
            <a:lvl7pPr marL="4113977" indent="0" algn="ctr">
              <a:buNone/>
              <a:defRPr sz="2400"/>
            </a:lvl7pPr>
            <a:lvl8pPr marL="4799640" indent="0" algn="ctr">
              <a:buNone/>
              <a:defRPr sz="2400"/>
            </a:lvl8pPr>
            <a:lvl9pPr marL="5485303" indent="0" algn="ctr">
              <a:buNone/>
              <a:defRPr sz="24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D23D-3020-4984-942C-CF730D25D6D5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7" name="Freeform 3"/>
          <p:cNvSpPr/>
          <p:nvPr userDrawn="1"/>
        </p:nvSpPr>
        <p:spPr>
          <a:xfrm>
            <a:off x="8179777" y="1104900"/>
            <a:ext cx="8940979" cy="7094125"/>
          </a:xfrm>
          <a:custGeom>
            <a:avLst/>
            <a:gdLst/>
            <a:ahLst/>
            <a:cxnLst/>
            <a:rect l="l" t="t" r="r" b="b"/>
            <a:pathLst>
              <a:path w="7338332" h="5822522">
                <a:moveTo>
                  <a:pt x="0" y="0"/>
                </a:moveTo>
                <a:lnTo>
                  <a:pt x="0" y="5822522"/>
                </a:lnTo>
                <a:lnTo>
                  <a:pt x="7338332" y="5822522"/>
                </a:lnTo>
                <a:lnTo>
                  <a:pt x="7338332" y="0"/>
                </a:lnTo>
                <a:lnTo>
                  <a:pt x="0" y="0"/>
                </a:lnTo>
                <a:close/>
                <a:moveTo>
                  <a:pt x="7277372" y="5761562"/>
                </a:moveTo>
                <a:lnTo>
                  <a:pt x="59690" y="5761562"/>
                </a:lnTo>
                <a:lnTo>
                  <a:pt x="59690" y="59690"/>
                </a:lnTo>
                <a:lnTo>
                  <a:pt x="7277372" y="59690"/>
                </a:lnTo>
                <a:lnTo>
                  <a:pt x="7277372" y="576156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9" name="Kép helye 8"/>
          <p:cNvSpPr>
            <a:spLocks noGrp="1"/>
          </p:cNvSpPr>
          <p:nvPr>
            <p:ph type="pic" sz="quarter" idx="13"/>
          </p:nvPr>
        </p:nvSpPr>
        <p:spPr>
          <a:xfrm>
            <a:off x="1368000" y="0"/>
            <a:ext cx="6480000" cy="10278000"/>
          </a:xfrm>
        </p:spPr>
        <p:txBody>
          <a:bodyPr/>
          <a:lstStyle/>
          <a:p>
            <a:endParaRPr lang="hu-HU" dirty="0"/>
          </a:p>
        </p:txBody>
      </p:sp>
      <p:grpSp>
        <p:nvGrpSpPr>
          <p:cNvPr id="10" name="Csoportba foglalás 9"/>
          <p:cNvGrpSpPr/>
          <p:nvPr userDrawn="1"/>
        </p:nvGrpSpPr>
        <p:grpSpPr>
          <a:xfrm>
            <a:off x="17094969" y="2740928"/>
            <a:ext cx="1193031" cy="4787068"/>
            <a:chOff x="17094969" y="2740928"/>
            <a:chExt cx="1193031" cy="4787068"/>
          </a:xfrm>
        </p:grpSpPr>
        <p:sp>
          <p:nvSpPr>
            <p:cNvPr id="11" name="AutoShape 5"/>
            <p:cNvSpPr/>
            <p:nvPr userDrawn="1"/>
          </p:nvSpPr>
          <p:spPr>
            <a:xfrm>
              <a:off x="17094969" y="6249761"/>
              <a:ext cx="1193031" cy="1278235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12" name="AutoShape 7"/>
            <p:cNvSpPr/>
            <p:nvPr userDrawn="1"/>
          </p:nvSpPr>
          <p:spPr>
            <a:xfrm>
              <a:off x="17712549" y="4187551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13" name="AutoShape 8"/>
            <p:cNvSpPr/>
            <p:nvPr userDrawn="1"/>
          </p:nvSpPr>
          <p:spPr>
            <a:xfrm>
              <a:off x="17712549" y="2740928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</p:grpSp>
      <p:grpSp>
        <p:nvGrpSpPr>
          <p:cNvPr id="14" name="Csoportba foglalás 13"/>
          <p:cNvGrpSpPr/>
          <p:nvPr userDrawn="1"/>
        </p:nvGrpSpPr>
        <p:grpSpPr>
          <a:xfrm>
            <a:off x="362188" y="0"/>
            <a:ext cx="624808" cy="10035323"/>
            <a:chOff x="362188" y="0"/>
            <a:chExt cx="624808" cy="10035323"/>
          </a:xfrm>
        </p:grpSpPr>
        <p:sp>
          <p:nvSpPr>
            <p:cNvPr id="15" name="AutoShape 4"/>
            <p:cNvSpPr/>
            <p:nvPr userDrawn="1"/>
          </p:nvSpPr>
          <p:spPr>
            <a:xfrm>
              <a:off x="638592" y="0"/>
              <a:ext cx="72000" cy="4860000"/>
            </a:xfrm>
            <a:prstGeom prst="rect">
              <a:avLst/>
            </a:prstGeom>
            <a:solidFill>
              <a:srgbClr val="FFC000"/>
            </a:solidFill>
          </p:spPr>
        </p:sp>
        <p:grpSp>
          <p:nvGrpSpPr>
            <p:cNvPr id="16" name="Csoportba foglalás 15"/>
            <p:cNvGrpSpPr/>
            <p:nvPr userDrawn="1"/>
          </p:nvGrpSpPr>
          <p:grpSpPr>
            <a:xfrm>
              <a:off x="362188" y="5425014"/>
              <a:ext cx="624808" cy="4610309"/>
              <a:chOff x="362188" y="5425014"/>
              <a:chExt cx="624808" cy="4610309"/>
            </a:xfrm>
          </p:grpSpPr>
          <p:pic>
            <p:nvPicPr>
              <p:cNvPr id="17" name="Kép 1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789272" y="6726716"/>
                <a:ext cx="2927727" cy="324323"/>
              </a:xfrm>
              <a:prstGeom prst="rect">
                <a:avLst/>
              </a:prstGeom>
            </p:spPr>
          </p:pic>
          <p:pic>
            <p:nvPicPr>
              <p:cNvPr id="18" name="Kép 17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188" y="8721979"/>
                <a:ext cx="624808" cy="13133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694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ép hely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4825" cy="10285413"/>
          </a:xfrm>
        </p:spPr>
        <p:txBody>
          <a:bodyPr/>
          <a:lstStyle/>
          <a:p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04000"/>
            <a:ext cx="8892000" cy="2520000"/>
          </a:xfrm>
          <a:solidFill>
            <a:schemeClr val="accent1"/>
          </a:solidFill>
        </p:spPr>
        <p:txBody>
          <a:bodyPr rIns="216000">
            <a:normAutofit/>
          </a:bodyPr>
          <a:lstStyle>
            <a:lvl1pPr algn="r">
              <a:defRPr sz="6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17D9-8269-4A5C-AF79-B091A33B148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10" name="Csoportba foglalás 9"/>
          <p:cNvGrpSpPr/>
          <p:nvPr userDrawn="1"/>
        </p:nvGrpSpPr>
        <p:grpSpPr>
          <a:xfrm>
            <a:off x="17094969" y="2740928"/>
            <a:ext cx="1193031" cy="4787068"/>
            <a:chOff x="17094969" y="2740928"/>
            <a:chExt cx="1193031" cy="4787068"/>
          </a:xfrm>
        </p:grpSpPr>
        <p:sp>
          <p:nvSpPr>
            <p:cNvPr id="11" name="AutoShape 5"/>
            <p:cNvSpPr/>
            <p:nvPr userDrawn="1"/>
          </p:nvSpPr>
          <p:spPr>
            <a:xfrm>
              <a:off x="17094969" y="6249761"/>
              <a:ext cx="1193031" cy="1278235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12" name="AutoShape 7"/>
            <p:cNvSpPr/>
            <p:nvPr userDrawn="1"/>
          </p:nvSpPr>
          <p:spPr>
            <a:xfrm>
              <a:off x="17712549" y="4187551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13" name="AutoShape 8"/>
            <p:cNvSpPr/>
            <p:nvPr userDrawn="1"/>
          </p:nvSpPr>
          <p:spPr>
            <a:xfrm>
              <a:off x="17712549" y="2740928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</p:grpSp>
    </p:spTree>
    <p:extLst>
      <p:ext uri="{BB962C8B-B14F-4D97-AF65-F5344CB8AC3E}">
        <p14:creationId xmlns:p14="http://schemas.microsoft.com/office/powerpoint/2010/main" val="1885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p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17D9-8269-4A5C-AF79-B091A33B1484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Diagram helye 4"/>
          <p:cNvSpPr>
            <a:spLocks noGrp="1"/>
          </p:cNvSpPr>
          <p:nvPr>
            <p:ph type="chart" sz="quarter" idx="11"/>
          </p:nvPr>
        </p:nvSpPr>
        <p:spPr>
          <a:xfrm>
            <a:off x="1620000" y="3384000"/>
            <a:ext cx="15120000" cy="64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7" name="Szöveg helye 6" title="Diagram címe és forrásmegjelölés"/>
          <p:cNvSpPr>
            <a:spLocks noGrp="1"/>
          </p:cNvSpPr>
          <p:nvPr>
            <p:ph type="body" sz="quarter" idx="12"/>
          </p:nvPr>
        </p:nvSpPr>
        <p:spPr>
          <a:xfrm>
            <a:off x="1620000" y="2448652"/>
            <a:ext cx="15120000" cy="90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grpSp>
        <p:nvGrpSpPr>
          <p:cNvPr id="10" name="Csoportba foglalás 9"/>
          <p:cNvGrpSpPr/>
          <p:nvPr userDrawn="1"/>
        </p:nvGrpSpPr>
        <p:grpSpPr>
          <a:xfrm>
            <a:off x="17094969" y="2740928"/>
            <a:ext cx="1193031" cy="4787068"/>
            <a:chOff x="17094969" y="2740928"/>
            <a:chExt cx="1193031" cy="4787068"/>
          </a:xfrm>
        </p:grpSpPr>
        <p:sp>
          <p:nvSpPr>
            <p:cNvPr id="11" name="AutoShape 5"/>
            <p:cNvSpPr/>
            <p:nvPr userDrawn="1"/>
          </p:nvSpPr>
          <p:spPr>
            <a:xfrm>
              <a:off x="17094969" y="6249761"/>
              <a:ext cx="1193031" cy="1278235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12" name="AutoShape 7"/>
            <p:cNvSpPr/>
            <p:nvPr userDrawn="1"/>
          </p:nvSpPr>
          <p:spPr>
            <a:xfrm>
              <a:off x="17712549" y="4187551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13" name="AutoShape 8"/>
            <p:cNvSpPr/>
            <p:nvPr userDrawn="1"/>
          </p:nvSpPr>
          <p:spPr>
            <a:xfrm>
              <a:off x="17712549" y="2740928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</p:grpSp>
      <p:grpSp>
        <p:nvGrpSpPr>
          <p:cNvPr id="14" name="Csoportba foglalás 13"/>
          <p:cNvGrpSpPr/>
          <p:nvPr userDrawn="1"/>
        </p:nvGrpSpPr>
        <p:grpSpPr>
          <a:xfrm>
            <a:off x="362188" y="0"/>
            <a:ext cx="624808" cy="10035323"/>
            <a:chOff x="362188" y="0"/>
            <a:chExt cx="624808" cy="10035323"/>
          </a:xfrm>
        </p:grpSpPr>
        <p:sp>
          <p:nvSpPr>
            <p:cNvPr id="15" name="AutoShape 4"/>
            <p:cNvSpPr/>
            <p:nvPr userDrawn="1"/>
          </p:nvSpPr>
          <p:spPr>
            <a:xfrm>
              <a:off x="638592" y="0"/>
              <a:ext cx="72000" cy="4860000"/>
            </a:xfrm>
            <a:prstGeom prst="rect">
              <a:avLst/>
            </a:prstGeom>
            <a:solidFill>
              <a:srgbClr val="FFC000"/>
            </a:solidFill>
          </p:spPr>
        </p:sp>
        <p:grpSp>
          <p:nvGrpSpPr>
            <p:cNvPr id="16" name="Csoportba foglalás 15"/>
            <p:cNvGrpSpPr/>
            <p:nvPr userDrawn="1"/>
          </p:nvGrpSpPr>
          <p:grpSpPr>
            <a:xfrm>
              <a:off x="362188" y="5425014"/>
              <a:ext cx="624808" cy="4610309"/>
              <a:chOff x="362188" y="5425014"/>
              <a:chExt cx="624808" cy="4610309"/>
            </a:xfrm>
          </p:grpSpPr>
          <p:pic>
            <p:nvPicPr>
              <p:cNvPr id="17" name="Kép 1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789272" y="6726716"/>
                <a:ext cx="2927727" cy="324323"/>
              </a:xfrm>
              <a:prstGeom prst="rect">
                <a:avLst/>
              </a:prstGeom>
            </p:spPr>
          </p:pic>
          <p:pic>
            <p:nvPicPr>
              <p:cNvPr id="18" name="Kép 17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188" y="8721979"/>
                <a:ext cx="624808" cy="13133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57303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ztott dia két ábrá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17D9-8269-4A5C-AF79-B091A33B1484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Diagram helye 4"/>
          <p:cNvSpPr>
            <a:spLocks noGrp="1"/>
          </p:cNvSpPr>
          <p:nvPr>
            <p:ph type="chart" sz="quarter" idx="11"/>
          </p:nvPr>
        </p:nvSpPr>
        <p:spPr>
          <a:xfrm>
            <a:off x="1620000" y="3384000"/>
            <a:ext cx="7200000" cy="64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5" name="Szöveg helye 6" title="Diagram címe és forrásmegjelölés"/>
          <p:cNvSpPr>
            <a:spLocks noGrp="1"/>
          </p:cNvSpPr>
          <p:nvPr>
            <p:ph type="body" sz="quarter" idx="12"/>
          </p:nvPr>
        </p:nvSpPr>
        <p:spPr>
          <a:xfrm>
            <a:off x="1620000" y="2448652"/>
            <a:ext cx="7200000" cy="90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Diagram helye 4"/>
          <p:cNvSpPr>
            <a:spLocks noGrp="1"/>
          </p:cNvSpPr>
          <p:nvPr>
            <p:ph type="chart" sz="quarter" idx="13"/>
          </p:nvPr>
        </p:nvSpPr>
        <p:spPr>
          <a:xfrm>
            <a:off x="9504000" y="3384000"/>
            <a:ext cx="7200000" cy="64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7" name="Szöveg helye 6" title="Diagram címe és forrásmegjelölés"/>
          <p:cNvSpPr>
            <a:spLocks noGrp="1"/>
          </p:cNvSpPr>
          <p:nvPr>
            <p:ph type="body" sz="quarter" idx="14"/>
          </p:nvPr>
        </p:nvSpPr>
        <p:spPr>
          <a:xfrm>
            <a:off x="9504000" y="2448652"/>
            <a:ext cx="7200000" cy="90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grpSp>
        <p:nvGrpSpPr>
          <p:cNvPr id="8" name="Csoportba foglalás 7"/>
          <p:cNvGrpSpPr/>
          <p:nvPr userDrawn="1"/>
        </p:nvGrpSpPr>
        <p:grpSpPr>
          <a:xfrm>
            <a:off x="17094969" y="2740928"/>
            <a:ext cx="1193031" cy="4787068"/>
            <a:chOff x="17094969" y="2740928"/>
            <a:chExt cx="1193031" cy="4787068"/>
          </a:xfrm>
        </p:grpSpPr>
        <p:sp>
          <p:nvSpPr>
            <p:cNvPr id="9" name="AutoShape 5"/>
            <p:cNvSpPr/>
            <p:nvPr userDrawn="1"/>
          </p:nvSpPr>
          <p:spPr>
            <a:xfrm>
              <a:off x="17094969" y="6249761"/>
              <a:ext cx="1193031" cy="1278235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10" name="AutoShape 7"/>
            <p:cNvSpPr/>
            <p:nvPr userDrawn="1"/>
          </p:nvSpPr>
          <p:spPr>
            <a:xfrm>
              <a:off x="17712549" y="4187551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11" name="AutoShape 8"/>
            <p:cNvSpPr/>
            <p:nvPr userDrawn="1"/>
          </p:nvSpPr>
          <p:spPr>
            <a:xfrm>
              <a:off x="17712549" y="2740928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</p:grpSp>
      <p:grpSp>
        <p:nvGrpSpPr>
          <p:cNvPr id="12" name="Csoportba foglalás 11"/>
          <p:cNvGrpSpPr/>
          <p:nvPr userDrawn="1"/>
        </p:nvGrpSpPr>
        <p:grpSpPr>
          <a:xfrm>
            <a:off x="362188" y="0"/>
            <a:ext cx="624808" cy="10035323"/>
            <a:chOff x="362188" y="0"/>
            <a:chExt cx="624808" cy="10035323"/>
          </a:xfrm>
        </p:grpSpPr>
        <p:sp>
          <p:nvSpPr>
            <p:cNvPr id="13" name="AutoShape 4"/>
            <p:cNvSpPr/>
            <p:nvPr userDrawn="1"/>
          </p:nvSpPr>
          <p:spPr>
            <a:xfrm>
              <a:off x="638592" y="0"/>
              <a:ext cx="72000" cy="4860000"/>
            </a:xfrm>
            <a:prstGeom prst="rect">
              <a:avLst/>
            </a:prstGeom>
            <a:solidFill>
              <a:srgbClr val="FFC000"/>
            </a:solidFill>
          </p:spPr>
        </p:sp>
        <p:grpSp>
          <p:nvGrpSpPr>
            <p:cNvPr id="14" name="Csoportba foglalás 13"/>
            <p:cNvGrpSpPr/>
            <p:nvPr userDrawn="1"/>
          </p:nvGrpSpPr>
          <p:grpSpPr>
            <a:xfrm>
              <a:off x="362188" y="5425014"/>
              <a:ext cx="624808" cy="4610309"/>
              <a:chOff x="362188" y="5425014"/>
              <a:chExt cx="624808" cy="4610309"/>
            </a:xfrm>
          </p:grpSpPr>
          <p:pic>
            <p:nvPicPr>
              <p:cNvPr id="15" name="Kép 1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789272" y="6726716"/>
                <a:ext cx="2927727" cy="324323"/>
              </a:xfrm>
              <a:prstGeom prst="rect">
                <a:avLst/>
              </a:prstGeom>
            </p:spPr>
          </p:pic>
          <p:pic>
            <p:nvPicPr>
              <p:cNvPr id="16" name="Kép 15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188" y="8721979"/>
                <a:ext cx="624808" cy="13133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807439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59" userDrawn="1">
          <p15:clr>
            <a:srgbClr val="FBAE40"/>
          </p15:clr>
        </p15:guide>
        <p15:guide id="3" pos="5555" userDrawn="1">
          <p15:clr>
            <a:srgbClr val="FBAE40"/>
          </p15:clr>
        </p15:guide>
        <p15:guide id="4" pos="596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ztott dia sárga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5655236" y="0"/>
            <a:ext cx="12632764" cy="10287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12" y="547604"/>
            <a:ext cx="4436424" cy="5860800"/>
          </a:xfrm>
        </p:spPr>
        <p:txBody>
          <a:bodyPr anchor="t"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4117D9-8269-4A5C-AF79-B091A33B1484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Diagram helye 5"/>
          <p:cNvSpPr>
            <a:spLocks noGrp="1"/>
          </p:cNvSpPr>
          <p:nvPr>
            <p:ph type="chart" sz="quarter" idx="11"/>
          </p:nvPr>
        </p:nvSpPr>
        <p:spPr>
          <a:xfrm>
            <a:off x="5940000" y="1800000"/>
            <a:ext cx="11160000" cy="795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hu-HU" dirty="0"/>
          </a:p>
        </p:txBody>
      </p:sp>
      <p:sp>
        <p:nvSpPr>
          <p:cNvPr id="8" name="Szöveg helye 7" title="diagram címe és forrásmegjelölés"/>
          <p:cNvSpPr>
            <a:spLocks noGrp="1"/>
          </p:cNvSpPr>
          <p:nvPr>
            <p:ph type="body" sz="quarter" idx="12"/>
          </p:nvPr>
        </p:nvSpPr>
        <p:spPr>
          <a:xfrm>
            <a:off x="9720000" y="864000"/>
            <a:ext cx="7380000" cy="90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endParaRPr lang="hu-HU" dirty="0"/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362188" y="0"/>
            <a:ext cx="624808" cy="10035323"/>
            <a:chOff x="362188" y="0"/>
            <a:chExt cx="624808" cy="10035323"/>
          </a:xfrm>
        </p:grpSpPr>
        <p:sp>
          <p:nvSpPr>
            <p:cNvPr id="9" name="AutoShape 4"/>
            <p:cNvSpPr/>
            <p:nvPr userDrawn="1"/>
          </p:nvSpPr>
          <p:spPr>
            <a:xfrm>
              <a:off x="638592" y="0"/>
              <a:ext cx="72000" cy="4860000"/>
            </a:xfrm>
            <a:prstGeom prst="rect">
              <a:avLst/>
            </a:prstGeom>
            <a:solidFill>
              <a:srgbClr val="FFC000"/>
            </a:solidFill>
          </p:spPr>
        </p:sp>
        <p:grpSp>
          <p:nvGrpSpPr>
            <p:cNvPr id="10" name="Csoportba foglalás 9"/>
            <p:cNvGrpSpPr/>
            <p:nvPr userDrawn="1"/>
          </p:nvGrpSpPr>
          <p:grpSpPr>
            <a:xfrm>
              <a:off x="362188" y="5425014"/>
              <a:ext cx="624808" cy="4610309"/>
              <a:chOff x="362188" y="5425014"/>
              <a:chExt cx="624808" cy="4610309"/>
            </a:xfrm>
          </p:grpSpPr>
          <p:pic>
            <p:nvPicPr>
              <p:cNvPr id="11" name="Kép 1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789272" y="6726716"/>
                <a:ext cx="2927727" cy="324323"/>
              </a:xfrm>
              <a:prstGeom prst="rect">
                <a:avLst/>
              </a:prstGeom>
            </p:spPr>
          </p:pic>
          <p:pic>
            <p:nvPicPr>
              <p:cNvPr id="12" name="Kép 11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188" y="8721979"/>
                <a:ext cx="624808" cy="13133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66409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ztott dia szürk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5655236" y="0"/>
            <a:ext cx="12632764" cy="10287000"/>
          </a:xfrm>
          <a:prstGeom prst="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12" y="547604"/>
            <a:ext cx="4436424" cy="5860800"/>
          </a:xfrm>
        </p:spPr>
        <p:txBody>
          <a:bodyPr anchor="t"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>
          <a:solidFill>
            <a:schemeClr val="accent1"/>
          </a:solidFill>
        </p:spPr>
        <p:txBody>
          <a:bodyPr/>
          <a:lstStyle/>
          <a:p>
            <a:fld id="{224117D9-8269-4A5C-AF79-B091A33B1484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Diagram helye 5"/>
          <p:cNvSpPr>
            <a:spLocks noGrp="1"/>
          </p:cNvSpPr>
          <p:nvPr>
            <p:ph type="chart" sz="quarter" idx="11"/>
          </p:nvPr>
        </p:nvSpPr>
        <p:spPr>
          <a:xfrm>
            <a:off x="5939999" y="1800000"/>
            <a:ext cx="11160000" cy="795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hu-HU" dirty="0"/>
          </a:p>
        </p:txBody>
      </p:sp>
      <p:sp>
        <p:nvSpPr>
          <p:cNvPr id="8" name="Szöveg helye 7" title="diagram címe és forrásmegjelölés"/>
          <p:cNvSpPr>
            <a:spLocks noGrp="1"/>
          </p:cNvSpPr>
          <p:nvPr>
            <p:ph type="body" sz="quarter" idx="12"/>
          </p:nvPr>
        </p:nvSpPr>
        <p:spPr>
          <a:xfrm>
            <a:off x="9720000" y="864000"/>
            <a:ext cx="7380000" cy="90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endParaRPr lang="hu-HU" dirty="0"/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362188" y="0"/>
            <a:ext cx="624808" cy="10035323"/>
            <a:chOff x="362188" y="0"/>
            <a:chExt cx="624808" cy="10035323"/>
          </a:xfrm>
        </p:grpSpPr>
        <p:sp>
          <p:nvSpPr>
            <p:cNvPr id="9" name="AutoShape 4"/>
            <p:cNvSpPr/>
            <p:nvPr userDrawn="1"/>
          </p:nvSpPr>
          <p:spPr>
            <a:xfrm>
              <a:off x="638592" y="0"/>
              <a:ext cx="72000" cy="4860000"/>
            </a:xfrm>
            <a:prstGeom prst="rect">
              <a:avLst/>
            </a:prstGeom>
            <a:solidFill>
              <a:srgbClr val="FFC000"/>
            </a:solidFill>
          </p:spPr>
        </p:sp>
        <p:grpSp>
          <p:nvGrpSpPr>
            <p:cNvPr id="10" name="Csoportba foglalás 9"/>
            <p:cNvGrpSpPr/>
            <p:nvPr userDrawn="1"/>
          </p:nvGrpSpPr>
          <p:grpSpPr>
            <a:xfrm>
              <a:off x="362188" y="5425014"/>
              <a:ext cx="624808" cy="4610309"/>
              <a:chOff x="362188" y="5425014"/>
              <a:chExt cx="624808" cy="4610309"/>
            </a:xfrm>
          </p:grpSpPr>
          <p:pic>
            <p:nvPicPr>
              <p:cNvPr id="11" name="Kép 1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789272" y="6726716"/>
                <a:ext cx="2927727" cy="324323"/>
              </a:xfrm>
              <a:prstGeom prst="rect">
                <a:avLst/>
              </a:prstGeom>
            </p:spPr>
          </p:pic>
          <p:pic>
            <p:nvPicPr>
              <p:cNvPr id="12" name="Kép 11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188" y="8721979"/>
                <a:ext cx="624808" cy="1313344"/>
              </a:xfrm>
              <a:prstGeom prst="rect">
                <a:avLst/>
              </a:prstGeom>
            </p:spPr>
          </p:pic>
        </p:grpSp>
      </p:grpSp>
      <p:grpSp>
        <p:nvGrpSpPr>
          <p:cNvPr id="13" name="Csoportba foglalás 12"/>
          <p:cNvGrpSpPr/>
          <p:nvPr userDrawn="1"/>
        </p:nvGrpSpPr>
        <p:grpSpPr>
          <a:xfrm>
            <a:off x="17094969" y="2740928"/>
            <a:ext cx="1193031" cy="4787068"/>
            <a:chOff x="17094969" y="2740928"/>
            <a:chExt cx="1193031" cy="4787068"/>
          </a:xfrm>
        </p:grpSpPr>
        <p:sp>
          <p:nvSpPr>
            <p:cNvPr id="14" name="AutoShape 5"/>
            <p:cNvSpPr/>
            <p:nvPr userDrawn="1"/>
          </p:nvSpPr>
          <p:spPr>
            <a:xfrm>
              <a:off x="17094969" y="6249761"/>
              <a:ext cx="1193031" cy="1278235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15" name="AutoShape 7"/>
            <p:cNvSpPr/>
            <p:nvPr userDrawn="1"/>
          </p:nvSpPr>
          <p:spPr>
            <a:xfrm>
              <a:off x="17712549" y="4187551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16" name="AutoShape 8"/>
            <p:cNvSpPr/>
            <p:nvPr userDrawn="1"/>
          </p:nvSpPr>
          <p:spPr>
            <a:xfrm>
              <a:off x="17712549" y="2740928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</p:grpSp>
    </p:spTree>
    <p:extLst>
      <p:ext uri="{BB962C8B-B14F-4D97-AF65-F5344CB8AC3E}">
        <p14:creationId xmlns:p14="http://schemas.microsoft.com/office/powerpoint/2010/main" val="352924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ztott dia szürke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0" y="0"/>
            <a:ext cx="6248400" cy="10287000"/>
          </a:xfrm>
          <a:prstGeom prst="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51408" y="547604"/>
            <a:ext cx="10444992" cy="1587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17D9-8269-4A5C-AF79-B091A33B148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5" name="Csoportba foglalás 4"/>
          <p:cNvGrpSpPr/>
          <p:nvPr userDrawn="1"/>
        </p:nvGrpSpPr>
        <p:grpSpPr>
          <a:xfrm>
            <a:off x="17094969" y="2740928"/>
            <a:ext cx="1193031" cy="4787068"/>
            <a:chOff x="17094969" y="2740928"/>
            <a:chExt cx="1193031" cy="4787068"/>
          </a:xfrm>
        </p:grpSpPr>
        <p:sp>
          <p:nvSpPr>
            <p:cNvPr id="6" name="AutoShape 5"/>
            <p:cNvSpPr/>
            <p:nvPr userDrawn="1"/>
          </p:nvSpPr>
          <p:spPr>
            <a:xfrm>
              <a:off x="17094969" y="6249761"/>
              <a:ext cx="1193031" cy="1278235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7" name="AutoShape 7"/>
            <p:cNvSpPr/>
            <p:nvPr userDrawn="1"/>
          </p:nvSpPr>
          <p:spPr>
            <a:xfrm>
              <a:off x="17712549" y="4187551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8" name="AutoShape 8"/>
            <p:cNvSpPr/>
            <p:nvPr userDrawn="1"/>
          </p:nvSpPr>
          <p:spPr>
            <a:xfrm>
              <a:off x="17712549" y="2740928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</p:grpSp>
      <p:grpSp>
        <p:nvGrpSpPr>
          <p:cNvPr id="9" name="Csoportba foglalás 8"/>
          <p:cNvGrpSpPr/>
          <p:nvPr userDrawn="1"/>
        </p:nvGrpSpPr>
        <p:grpSpPr>
          <a:xfrm>
            <a:off x="362188" y="0"/>
            <a:ext cx="624808" cy="10035323"/>
            <a:chOff x="362188" y="0"/>
            <a:chExt cx="624808" cy="10035323"/>
          </a:xfrm>
        </p:grpSpPr>
        <p:sp>
          <p:nvSpPr>
            <p:cNvPr id="10" name="AutoShape 4"/>
            <p:cNvSpPr/>
            <p:nvPr userDrawn="1"/>
          </p:nvSpPr>
          <p:spPr>
            <a:xfrm>
              <a:off x="638592" y="0"/>
              <a:ext cx="72000" cy="4860000"/>
            </a:xfrm>
            <a:prstGeom prst="rect">
              <a:avLst/>
            </a:prstGeom>
            <a:solidFill>
              <a:srgbClr val="FFC000"/>
            </a:solidFill>
          </p:spPr>
        </p:sp>
        <p:grpSp>
          <p:nvGrpSpPr>
            <p:cNvPr id="11" name="Csoportba foglalás 10"/>
            <p:cNvGrpSpPr/>
            <p:nvPr userDrawn="1"/>
          </p:nvGrpSpPr>
          <p:grpSpPr>
            <a:xfrm>
              <a:off x="362188" y="5425014"/>
              <a:ext cx="624808" cy="4610309"/>
              <a:chOff x="362188" y="5425014"/>
              <a:chExt cx="624808" cy="4610309"/>
            </a:xfrm>
          </p:grpSpPr>
          <p:pic>
            <p:nvPicPr>
              <p:cNvPr id="12" name="Kép 1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789272" y="6726716"/>
                <a:ext cx="2927727" cy="324323"/>
              </a:xfrm>
              <a:prstGeom prst="rect">
                <a:avLst/>
              </a:prstGeom>
            </p:spPr>
          </p:pic>
          <p:pic>
            <p:nvPicPr>
              <p:cNvPr id="13" name="Kép 12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188" y="8721979"/>
                <a:ext cx="624808" cy="1313344"/>
              </a:xfrm>
              <a:prstGeom prst="rect">
                <a:avLst/>
              </a:prstGeom>
            </p:spPr>
          </p:pic>
        </p:grpSp>
      </p:grpSp>
      <p:sp>
        <p:nvSpPr>
          <p:cNvPr id="15" name="Szöveg helye 14"/>
          <p:cNvSpPr>
            <a:spLocks noGrp="1"/>
          </p:cNvSpPr>
          <p:nvPr>
            <p:ph type="body" sz="quarter" idx="11"/>
          </p:nvPr>
        </p:nvSpPr>
        <p:spPr>
          <a:xfrm>
            <a:off x="1252800" y="943200"/>
            <a:ext cx="4856400" cy="9172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/>
            </a:lvl1pPr>
          </a:lstStyle>
          <a:p>
            <a:pPr lvl="0"/>
            <a:endParaRPr lang="hu-HU" dirty="0"/>
          </a:p>
        </p:txBody>
      </p:sp>
      <p:sp>
        <p:nvSpPr>
          <p:cNvPr id="18" name="Diagram helye 4"/>
          <p:cNvSpPr>
            <a:spLocks noGrp="1"/>
          </p:cNvSpPr>
          <p:nvPr>
            <p:ph type="chart" sz="quarter" idx="12"/>
          </p:nvPr>
        </p:nvSpPr>
        <p:spPr>
          <a:xfrm>
            <a:off x="6660000" y="3384000"/>
            <a:ext cx="10044000" cy="64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9" name="Szöveg helye 6" title="Diagram címe és forrásmegjelölés"/>
          <p:cNvSpPr>
            <a:spLocks noGrp="1"/>
          </p:cNvSpPr>
          <p:nvPr>
            <p:ph type="body" sz="quarter" idx="13"/>
          </p:nvPr>
        </p:nvSpPr>
        <p:spPr>
          <a:xfrm>
            <a:off x="6660000" y="2448000"/>
            <a:ext cx="10044000" cy="90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224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ztott dia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ép helye 5"/>
          <p:cNvSpPr>
            <a:spLocks noGrp="1"/>
          </p:cNvSpPr>
          <p:nvPr>
            <p:ph type="pic" sz="quarter" idx="13"/>
          </p:nvPr>
        </p:nvSpPr>
        <p:spPr>
          <a:xfrm>
            <a:off x="12013625" y="-1"/>
            <a:ext cx="6271200" cy="10285414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12" y="547604"/>
            <a:ext cx="10414800" cy="1587600"/>
          </a:xfrm>
        </p:spPr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17D9-8269-4A5C-AF79-B091A33B1484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Diagram helye 4"/>
          <p:cNvSpPr>
            <a:spLocks noGrp="1"/>
          </p:cNvSpPr>
          <p:nvPr>
            <p:ph type="chart" sz="quarter" idx="11"/>
          </p:nvPr>
        </p:nvSpPr>
        <p:spPr>
          <a:xfrm>
            <a:off x="1578812" y="3384000"/>
            <a:ext cx="10044000" cy="64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7" name="Szöveg helye 6" title="Diagram címe és forrásmegjelölés"/>
          <p:cNvSpPr>
            <a:spLocks noGrp="1"/>
          </p:cNvSpPr>
          <p:nvPr>
            <p:ph type="body" sz="quarter" idx="12"/>
          </p:nvPr>
        </p:nvSpPr>
        <p:spPr>
          <a:xfrm>
            <a:off x="1578812" y="2448000"/>
            <a:ext cx="10044000" cy="90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grpSp>
        <p:nvGrpSpPr>
          <p:cNvPr id="14" name="Csoportba foglalás 13"/>
          <p:cNvGrpSpPr/>
          <p:nvPr userDrawn="1"/>
        </p:nvGrpSpPr>
        <p:grpSpPr>
          <a:xfrm>
            <a:off x="362188" y="0"/>
            <a:ext cx="624808" cy="10035323"/>
            <a:chOff x="362188" y="0"/>
            <a:chExt cx="624808" cy="10035323"/>
          </a:xfrm>
        </p:grpSpPr>
        <p:sp>
          <p:nvSpPr>
            <p:cNvPr id="15" name="AutoShape 4"/>
            <p:cNvSpPr/>
            <p:nvPr userDrawn="1"/>
          </p:nvSpPr>
          <p:spPr>
            <a:xfrm>
              <a:off x="638592" y="0"/>
              <a:ext cx="72000" cy="4860000"/>
            </a:xfrm>
            <a:prstGeom prst="rect">
              <a:avLst/>
            </a:prstGeom>
            <a:solidFill>
              <a:srgbClr val="FFC000"/>
            </a:solidFill>
          </p:spPr>
        </p:sp>
        <p:grpSp>
          <p:nvGrpSpPr>
            <p:cNvPr id="16" name="Csoportba foglalás 15"/>
            <p:cNvGrpSpPr/>
            <p:nvPr userDrawn="1"/>
          </p:nvGrpSpPr>
          <p:grpSpPr>
            <a:xfrm>
              <a:off x="362188" y="5425014"/>
              <a:ext cx="624808" cy="4610309"/>
              <a:chOff x="362188" y="5425014"/>
              <a:chExt cx="624808" cy="4610309"/>
            </a:xfrm>
          </p:grpSpPr>
          <p:pic>
            <p:nvPicPr>
              <p:cNvPr id="17" name="Kép 1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789272" y="6726716"/>
                <a:ext cx="2927727" cy="324323"/>
              </a:xfrm>
              <a:prstGeom prst="rect">
                <a:avLst/>
              </a:prstGeom>
            </p:spPr>
          </p:pic>
          <p:pic>
            <p:nvPicPr>
              <p:cNvPr id="18" name="Kép 17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188" y="8721979"/>
                <a:ext cx="624808" cy="13133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261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12" y="547604"/>
            <a:ext cx="15847200" cy="15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12" y="2738015"/>
            <a:ext cx="15847200" cy="65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604000" y="1137600"/>
            <a:ext cx="684000" cy="370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224117D9-8269-4A5C-AF79-B091A33B148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199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2" r:id="rId3"/>
    <p:sldLayoutId id="2147483668" r:id="rId4"/>
    <p:sldLayoutId id="2147483666" r:id="rId5"/>
    <p:sldLayoutId id="2147483664" r:id="rId6"/>
    <p:sldLayoutId id="2147483665" r:id="rId7"/>
    <p:sldLayoutId id="214748366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371326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831" indent="-342831" algn="l" defTabSz="137132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1028494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714157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2399820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3085483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3771146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4456808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5142471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828134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2pPr>
      <a:lvl3pPr marL="1371326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3pPr>
      <a:lvl4pPr marL="2056989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428314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4113977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799640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485303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501400" y="3805856"/>
            <a:ext cx="8053200" cy="311760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hu-HU" sz="3600" dirty="0" smtClean="0"/>
              <a:t>A kettős </a:t>
            </a:r>
            <a:r>
              <a:rPr lang="hu-HU" sz="3600" dirty="0"/>
              <a:t>adóztatás elkerüléséről szóló nemzetközi egyezmény egyoldalú felmondásának </a:t>
            </a:r>
            <a:r>
              <a:rPr lang="hu-HU" sz="3600" dirty="0" smtClean="0"/>
              <a:t>következményei a társasági adóban</a:t>
            </a:r>
            <a:endParaRPr lang="hu-HU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Dr. Borók Tímea osztályvezető</a:t>
            </a:r>
          </a:p>
          <a:p>
            <a:r>
              <a:rPr lang="hu-HU" dirty="0" smtClean="0"/>
              <a:t>2024. március 9.</a:t>
            </a:r>
            <a:endParaRPr lang="hu-HU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-72" r="29082" b="72"/>
          <a:stretch/>
        </p:blipFill>
        <p:spPr/>
      </p:pic>
    </p:spTree>
    <p:extLst>
      <p:ext uri="{BB962C8B-B14F-4D97-AF65-F5344CB8AC3E}">
        <p14:creationId xmlns:p14="http://schemas.microsoft.com/office/powerpoint/2010/main" val="12452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Társasági adó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17D9-8269-4A5C-AF79-B091A33B1484}" type="slidenum">
              <a:rPr lang="hu-HU" smtClean="0"/>
              <a:pPr/>
              <a:t>2</a:t>
            </a:fld>
            <a:endParaRPr lang="hu-HU" dirty="0"/>
          </a:p>
        </p:txBody>
      </p:sp>
      <p:sp>
        <p:nvSpPr>
          <p:cNvPr id="6" name="Szöveg helye 4"/>
          <p:cNvSpPr txBox="1">
            <a:spLocks/>
          </p:cNvSpPr>
          <p:nvPr/>
        </p:nvSpPr>
        <p:spPr>
          <a:xfrm>
            <a:off x="2648402" y="2419366"/>
            <a:ext cx="14417609" cy="7528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137132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1028494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714157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2399820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3085483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771146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6808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471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134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2400"/>
              </a:spcAft>
            </a:pPr>
            <a:endParaRPr lang="hu-HU" sz="2800" b="1" dirty="0">
              <a:latin typeface="+mn-lt"/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1218811" y="1828799"/>
            <a:ext cx="15847200" cy="653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3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hu-HU" sz="3200" dirty="0" smtClean="0"/>
              <a:t>Adóegyezmények </a:t>
            </a:r>
            <a:endParaRPr lang="hu-HU" sz="32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sz="3200" b="0" dirty="0" smtClean="0"/>
              <a:t>Azt </a:t>
            </a:r>
            <a:r>
              <a:rPr lang="hu-HU" sz="3200" b="0" dirty="0"/>
              <a:t>szabályozzák, hogy </a:t>
            </a:r>
            <a:r>
              <a:rPr lang="hu-HU" sz="3200" b="0" dirty="0"/>
              <a:t>ha </a:t>
            </a:r>
            <a:r>
              <a:rPr lang="hu-HU" sz="3200" b="0" dirty="0"/>
              <a:t>két államot érintő </a:t>
            </a:r>
            <a:r>
              <a:rPr lang="hu-HU" sz="3200" b="0" dirty="0"/>
              <a:t>tevékenységekről, jövedelem-kifizetésekről van szó, akkor az adóztatás hogyan  történik; 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sz="3200" b="0" dirty="0" smtClean="0"/>
              <a:t>A </a:t>
            </a:r>
            <a:r>
              <a:rPr lang="hu-HU" sz="3200" b="0" dirty="0"/>
              <a:t>belső szabályokat felülírják a nemzetközi rendelkezések</a:t>
            </a:r>
            <a:endParaRPr lang="hu-HU" sz="3200" b="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sz="3200" b="0" dirty="0" smtClean="0"/>
              <a:t>Egyfajta kölcsönösen előnyös egyezség az államok között.</a:t>
            </a:r>
          </a:p>
          <a:p>
            <a:pPr marL="457200" indent="-457200" algn="just">
              <a:buFontTx/>
              <a:buChar char="-"/>
            </a:pPr>
            <a:endParaRPr lang="hu-HU" sz="3200" dirty="0"/>
          </a:p>
          <a:p>
            <a:pPr algn="just"/>
            <a:r>
              <a:rPr lang="hu-HU" sz="3200" dirty="0" smtClean="0"/>
              <a:t>Adóegyezmény hiányában: </a:t>
            </a:r>
            <a:endParaRPr lang="hu-HU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b="0" dirty="0" smtClean="0"/>
              <a:t>Mindkét állam belső joga érvényesül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b="0" dirty="0" smtClean="0"/>
              <a:t>Kettős adóztatás merülhet fel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b="0" dirty="0" smtClean="0"/>
              <a:t>Kettős adóztatás csak akkor nem lesz, ha e belső jog rendelkezik annak elkerüléséről. </a:t>
            </a:r>
          </a:p>
        </p:txBody>
      </p:sp>
    </p:spTree>
    <p:extLst>
      <p:ext uri="{BB962C8B-B14F-4D97-AF65-F5344CB8AC3E}">
        <p14:creationId xmlns:p14="http://schemas.microsoft.com/office/powerpoint/2010/main" val="166501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Társasági adó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17D9-8269-4A5C-AF79-B091A33B1484}" type="slidenum">
              <a:rPr lang="hu-HU" smtClean="0"/>
              <a:pPr/>
              <a:t>3</a:t>
            </a:fld>
            <a:endParaRPr lang="hu-HU" dirty="0"/>
          </a:p>
        </p:txBody>
      </p:sp>
      <p:sp>
        <p:nvSpPr>
          <p:cNvPr id="6" name="Szöveg helye 4"/>
          <p:cNvSpPr txBox="1">
            <a:spLocks/>
          </p:cNvSpPr>
          <p:nvPr/>
        </p:nvSpPr>
        <p:spPr>
          <a:xfrm>
            <a:off x="2648402" y="2419366"/>
            <a:ext cx="14417609" cy="7528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137132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1028494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714157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2399820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3085483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771146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6808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471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134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2400"/>
              </a:spcAft>
            </a:pPr>
            <a:endParaRPr lang="hu-HU" sz="2800" b="1" dirty="0">
              <a:latin typeface="+mn-lt"/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1218812" y="2419365"/>
            <a:ext cx="15847200" cy="7528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3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hu-HU" sz="3200" dirty="0"/>
              <a:t>Magyar illetőségű </a:t>
            </a:r>
            <a:r>
              <a:rPr lang="hu-HU" sz="3200" dirty="0" smtClean="0"/>
              <a:t>társaság </a:t>
            </a:r>
            <a:r>
              <a:rPr lang="hu-HU" sz="3200" dirty="0"/>
              <a:t>az Egyesült Államokból kap jövedelmet </a:t>
            </a:r>
            <a:endParaRPr lang="hu-HU" sz="3200" dirty="0" smtClean="0"/>
          </a:p>
          <a:p>
            <a:pPr algn="just"/>
            <a:endParaRPr lang="hu-HU" sz="3200" dirty="0" smtClean="0"/>
          </a:p>
          <a:p>
            <a:pPr algn="just"/>
            <a:r>
              <a:rPr lang="hu-HU" sz="3200" dirty="0" smtClean="0"/>
              <a:t>Adóegyezmény hatálya alatt: mentesítés</a:t>
            </a:r>
            <a:endParaRPr lang="hu-HU" sz="3200" dirty="0"/>
          </a:p>
          <a:p>
            <a:pPr algn="just"/>
            <a:endParaRPr lang="hu-HU" sz="3200" dirty="0"/>
          </a:p>
          <a:p>
            <a:pPr algn="just"/>
            <a:r>
              <a:rPr lang="hu-HU" sz="3200" dirty="0" smtClean="0"/>
              <a:t>Adóegyezmény hiányában: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b="0" dirty="0" smtClean="0"/>
              <a:t>a </a:t>
            </a:r>
            <a:r>
              <a:rPr lang="hu-HU" sz="3200" b="0" dirty="0"/>
              <a:t>társasági adóról és az osztalékadóról szóló 1996. évi LXXXI. </a:t>
            </a:r>
            <a:r>
              <a:rPr lang="hu-HU" sz="3200" b="0" dirty="0" smtClean="0"/>
              <a:t>Törvény rendelkezései irányadók</a:t>
            </a:r>
            <a:endParaRPr lang="hu-HU" sz="3200" b="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b="0" dirty="0" smtClean="0"/>
              <a:t>4. Rész Kettős adóztatás elkerülése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b="0" dirty="0" smtClean="0"/>
              <a:t> Beszámítás: </a:t>
            </a:r>
            <a:r>
              <a:rPr lang="hu-HU" sz="3200" b="0" i="1" dirty="0"/>
              <a:t>„a belföldi illetőségű adózó és a külföldi vállalkozó a társasági adóból adóvisszatartás formájában levonhatja a külföldön fizetett (fizetendő), a társasági adónak megfelelő adót</a:t>
            </a:r>
            <a:r>
              <a:rPr lang="hu-HU" sz="3200" b="0" i="1" dirty="0" smtClean="0"/>
              <a:t>”</a:t>
            </a:r>
            <a:endParaRPr lang="hu-HU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b="0" dirty="0" smtClean="0"/>
              <a:t>A levont </a:t>
            </a:r>
            <a:r>
              <a:rPr lang="hu-HU" sz="3200" b="0" dirty="0"/>
              <a:t>adó nem haladhatja meg </a:t>
            </a:r>
            <a:r>
              <a:rPr lang="hu-HU" sz="3200" b="0" dirty="0" smtClean="0"/>
              <a:t>a </a:t>
            </a:r>
            <a:r>
              <a:rPr lang="hu-HU" sz="3200" b="0" dirty="0"/>
              <a:t>jövedelemre külföldön megfizetett (fizetendő) adó összegének 90 százalékát, de minden esetben legfeljebb az adott jövedelemre az átlagos adókulcs szerint kiszámított adó</a:t>
            </a:r>
            <a:endParaRPr lang="hu-HU" sz="3200" b="0" dirty="0" smtClean="0"/>
          </a:p>
        </p:txBody>
      </p:sp>
    </p:spTree>
    <p:extLst>
      <p:ext uri="{BB962C8B-B14F-4D97-AF65-F5344CB8AC3E}">
        <p14:creationId xmlns:p14="http://schemas.microsoft.com/office/powerpoint/2010/main" val="72834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Társasági adó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17D9-8269-4A5C-AF79-B091A33B1484}" type="slidenum">
              <a:rPr lang="hu-HU" smtClean="0"/>
              <a:pPr/>
              <a:t>4</a:t>
            </a:fld>
            <a:endParaRPr lang="hu-HU" dirty="0"/>
          </a:p>
        </p:txBody>
      </p:sp>
      <p:sp>
        <p:nvSpPr>
          <p:cNvPr id="6" name="Szöveg helye 4"/>
          <p:cNvSpPr txBox="1">
            <a:spLocks/>
          </p:cNvSpPr>
          <p:nvPr/>
        </p:nvSpPr>
        <p:spPr>
          <a:xfrm>
            <a:off x="2648402" y="2419366"/>
            <a:ext cx="14417609" cy="7528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137132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1028494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714157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2399820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3085483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771146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6808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471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134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2400"/>
              </a:spcAft>
            </a:pPr>
            <a:endParaRPr lang="hu-HU" sz="2800" b="1" dirty="0">
              <a:latin typeface="+mn-lt"/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1218812" y="2419365"/>
            <a:ext cx="15847200" cy="7528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3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hu-HU" sz="3200" dirty="0"/>
              <a:t>Magyar illetőségű </a:t>
            </a:r>
            <a:r>
              <a:rPr lang="hu-HU" sz="3200" dirty="0" smtClean="0"/>
              <a:t>társaság </a:t>
            </a:r>
            <a:r>
              <a:rPr lang="hu-HU" sz="3200" dirty="0"/>
              <a:t>az Egyesült Államokból kap jövedelmet </a:t>
            </a:r>
            <a:endParaRPr lang="hu-HU" sz="3200" dirty="0" smtClean="0"/>
          </a:p>
          <a:p>
            <a:pPr algn="just"/>
            <a:endParaRPr lang="hu-HU" sz="3200" dirty="0" smtClean="0"/>
          </a:p>
          <a:p>
            <a:pPr algn="just"/>
            <a:r>
              <a:rPr lang="hu-HU" sz="3200" dirty="0" smtClean="0"/>
              <a:t>Adóegyezmény hatálya alatt: mentesítés</a:t>
            </a:r>
            <a:endParaRPr lang="hu-HU" sz="3200" dirty="0"/>
          </a:p>
          <a:p>
            <a:pPr algn="just"/>
            <a:endParaRPr lang="hu-HU" sz="3200" dirty="0"/>
          </a:p>
          <a:p>
            <a:pPr algn="just"/>
            <a:r>
              <a:rPr lang="hu-HU" sz="3200" dirty="0" smtClean="0"/>
              <a:t>Adóegyezmény hiányában: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0" dirty="0" smtClean="0"/>
              <a:t>A </a:t>
            </a:r>
            <a:r>
              <a:rPr lang="hu-HU" sz="3200" b="0" dirty="0"/>
              <a:t>jövedelem jogcíme szerint és forrásállamonként külön-külön kell meghatározni. </a:t>
            </a:r>
            <a:endParaRPr lang="hu-HU" sz="32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0" dirty="0" smtClean="0"/>
              <a:t>Az </a:t>
            </a:r>
            <a:r>
              <a:rPr lang="hu-HU" sz="3200" b="0" dirty="0"/>
              <a:t>átlagos adókulcs az adókedvezményekkel csökkentett társasági adó, osztva az adóalappal; e hányadost két tizedesre kerekítve kell meghatározni.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0" dirty="0" smtClean="0"/>
              <a:t>Társasági </a:t>
            </a:r>
            <a:r>
              <a:rPr lang="hu-HU" sz="3200" b="0" dirty="0"/>
              <a:t>adónak megfelelő adónak minősül a kapott osztalék alapján külföldön fizetett (fizetendő) adó is</a:t>
            </a:r>
            <a:r>
              <a:rPr lang="hu-HU" sz="3200" b="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b="0" dirty="0" smtClean="0"/>
              <a:t>A megfizetett </a:t>
            </a:r>
            <a:r>
              <a:rPr lang="hu-HU" sz="3200" b="0" dirty="0"/>
              <a:t>adó korlátozottan beszámítható lesz, amely </a:t>
            </a:r>
            <a:r>
              <a:rPr lang="hu-HU" sz="3200" b="0" dirty="0" smtClean="0"/>
              <a:t>kedvezőtlenebb </a:t>
            </a:r>
            <a:r>
              <a:rPr lang="hu-HU" sz="3200" b="0" dirty="0"/>
              <a:t>a mentesítésnél</a:t>
            </a:r>
          </a:p>
        </p:txBody>
      </p:sp>
    </p:spTree>
    <p:extLst>
      <p:ext uri="{BB962C8B-B14F-4D97-AF65-F5344CB8AC3E}">
        <p14:creationId xmlns:p14="http://schemas.microsoft.com/office/powerpoint/2010/main" val="309486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Társasági adó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17D9-8269-4A5C-AF79-B091A33B1484}" type="slidenum">
              <a:rPr lang="hu-HU" smtClean="0"/>
              <a:pPr/>
              <a:t>5</a:t>
            </a:fld>
            <a:endParaRPr lang="hu-HU" dirty="0"/>
          </a:p>
        </p:txBody>
      </p:sp>
      <p:sp>
        <p:nvSpPr>
          <p:cNvPr id="6" name="Szöveg helye 4"/>
          <p:cNvSpPr txBox="1">
            <a:spLocks/>
          </p:cNvSpPr>
          <p:nvPr/>
        </p:nvSpPr>
        <p:spPr>
          <a:xfrm>
            <a:off x="2648402" y="2419366"/>
            <a:ext cx="14417609" cy="7528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137132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1028494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714157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2399820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3085483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771146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6808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471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134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2400"/>
              </a:spcAft>
            </a:pPr>
            <a:endParaRPr lang="hu-HU" sz="2800" b="1" dirty="0">
              <a:latin typeface="+mn-lt"/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1218812" y="2419365"/>
            <a:ext cx="15847200" cy="7528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3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hu-HU" sz="3200" dirty="0" smtClean="0"/>
              <a:t>Egyesült Államokbeli illetőségű társaság Magyarországról kap </a:t>
            </a:r>
            <a:r>
              <a:rPr lang="hu-HU" sz="3200" dirty="0"/>
              <a:t>jövedelmet </a:t>
            </a:r>
            <a:endParaRPr lang="hu-HU" sz="3200" dirty="0" smtClean="0"/>
          </a:p>
          <a:p>
            <a:pPr algn="just"/>
            <a:endParaRPr lang="hu-HU" sz="3200" dirty="0" smtClean="0"/>
          </a:p>
          <a:p>
            <a:pPr algn="just"/>
            <a:r>
              <a:rPr lang="hu-HU" sz="3200" dirty="0" smtClean="0"/>
              <a:t>Adóegyezmény hatálya alatt: mentesítés</a:t>
            </a:r>
            <a:endParaRPr lang="hu-HU" sz="3200" dirty="0"/>
          </a:p>
          <a:p>
            <a:pPr algn="just"/>
            <a:endParaRPr lang="hu-HU" sz="3200" dirty="0"/>
          </a:p>
          <a:p>
            <a:pPr algn="just"/>
            <a:r>
              <a:rPr lang="hu-HU" sz="3200" dirty="0" smtClean="0"/>
              <a:t>Adóegyezmény hiányában: </a:t>
            </a:r>
          </a:p>
          <a:p>
            <a:pPr algn="just"/>
            <a:r>
              <a:rPr lang="hu-HU" sz="3200" b="0" dirty="0" smtClean="0"/>
              <a:t>Magyarország nem alkalmaz forrásadót, így akár egyezményes államról akár </a:t>
            </a:r>
            <a:r>
              <a:rPr lang="hu-HU" sz="3200" b="0" dirty="0"/>
              <a:t>nem egyezményes </a:t>
            </a:r>
            <a:r>
              <a:rPr lang="hu-HU" sz="3200" b="0" dirty="0" smtClean="0"/>
              <a:t>államról van szó, adólevonásra nem kerül sor</a:t>
            </a:r>
          </a:p>
          <a:p>
            <a:pPr algn="just"/>
            <a:endParaRPr lang="hu-HU" sz="3200" b="0" dirty="0" smtClean="0"/>
          </a:p>
          <a:p>
            <a:pPr algn="just"/>
            <a:r>
              <a:rPr lang="hu-HU" sz="3200" dirty="0" smtClean="0"/>
              <a:t>Példa: </a:t>
            </a:r>
            <a:r>
              <a:rPr lang="hu-HU" sz="3200" b="0" dirty="0" smtClean="0"/>
              <a:t>US társaságnak telephelye van </a:t>
            </a:r>
            <a:r>
              <a:rPr lang="hu-HU" sz="3200" b="0" dirty="0" err="1" smtClean="0"/>
              <a:t>HU-ban</a:t>
            </a:r>
            <a:endParaRPr lang="hu-HU" sz="3200" b="0" dirty="0" smtClean="0"/>
          </a:p>
          <a:p>
            <a:pPr algn="just"/>
            <a:r>
              <a:rPr lang="hu-HU" sz="3200" b="0" dirty="0" smtClean="0"/>
              <a:t>Telephely Magyarországon adózik, USA is adóztathat, kérdés, hogy van-e USA-nak mentesítésről szóló belső szabálya</a:t>
            </a:r>
          </a:p>
          <a:p>
            <a:pPr algn="just"/>
            <a:r>
              <a:rPr lang="hu-HU" sz="3200" dirty="0" smtClean="0"/>
              <a:t>Példa: </a:t>
            </a:r>
            <a:r>
              <a:rPr lang="hu-HU" sz="3200" b="0" dirty="0" smtClean="0"/>
              <a:t>US társaság osztalékot kap </a:t>
            </a:r>
            <a:r>
              <a:rPr lang="hu-HU" sz="3200" b="0" dirty="0" err="1" smtClean="0"/>
              <a:t>HU-ból</a:t>
            </a:r>
            <a:endParaRPr lang="hu-HU" sz="3200" b="0" dirty="0" smtClean="0"/>
          </a:p>
          <a:p>
            <a:pPr algn="just"/>
            <a:r>
              <a:rPr lang="hu-HU" sz="3200" b="0" dirty="0" smtClean="0"/>
              <a:t>Magyarország nem alkalmaz forrásadót a kifizetésre (</a:t>
            </a:r>
            <a:r>
              <a:rPr lang="hu-HU" sz="3200" b="0" smtClean="0"/>
              <a:t>nincs változás)</a:t>
            </a:r>
            <a:endParaRPr lang="hu-HU" sz="3200" b="0" dirty="0" smtClean="0"/>
          </a:p>
        </p:txBody>
      </p:sp>
    </p:spTree>
    <p:extLst>
      <p:ext uri="{BB962C8B-B14F-4D97-AF65-F5344CB8AC3E}">
        <p14:creationId xmlns:p14="http://schemas.microsoft.com/office/powerpoint/2010/main" val="111338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12" y="3680271"/>
            <a:ext cx="15847200" cy="1587600"/>
          </a:xfrm>
        </p:spPr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17D9-8269-4A5C-AF79-B091A33B1484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6" name="Szöveg helye 4"/>
          <p:cNvSpPr txBox="1">
            <a:spLocks/>
          </p:cNvSpPr>
          <p:nvPr/>
        </p:nvSpPr>
        <p:spPr>
          <a:xfrm>
            <a:off x="2648402" y="2419366"/>
            <a:ext cx="14417609" cy="7528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137132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1028494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714157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2399820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3085483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771146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6808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471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134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2400"/>
              </a:spcAft>
            </a:pPr>
            <a:endParaRPr lang="hu-HU" sz="2800" b="1" dirty="0">
              <a:latin typeface="+mn-lt"/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1218812" y="2419365"/>
            <a:ext cx="15847200" cy="7528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3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hu-HU" sz="3200" b="0" dirty="0"/>
          </a:p>
        </p:txBody>
      </p:sp>
    </p:spTree>
    <p:extLst>
      <p:ext uri="{BB962C8B-B14F-4D97-AF65-F5344CB8AC3E}">
        <p14:creationId xmlns:p14="http://schemas.microsoft.com/office/powerpoint/2010/main" val="587214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egyéni séma">
      <a:dk1>
        <a:srgbClr val="000000"/>
      </a:dk1>
      <a:lt1>
        <a:srgbClr val="FFFFFF"/>
      </a:lt1>
      <a:dk2>
        <a:srgbClr val="FFFFFF"/>
      </a:dk2>
      <a:lt2>
        <a:srgbClr val="7F7F7F"/>
      </a:lt2>
      <a:accent1>
        <a:srgbClr val="FFC000"/>
      </a:accent1>
      <a:accent2>
        <a:srgbClr val="000000"/>
      </a:accent2>
      <a:accent3>
        <a:srgbClr val="558ED5"/>
      </a:accent3>
      <a:accent4>
        <a:srgbClr val="036646"/>
      </a:accent4>
      <a:accent5>
        <a:srgbClr val="FFFF00"/>
      </a:accent5>
      <a:accent6>
        <a:srgbClr val="7F7F7F"/>
      </a:accent6>
      <a:hlink>
        <a:srgbClr val="0563C1"/>
      </a:hlink>
      <a:folHlink>
        <a:srgbClr val="954F72"/>
      </a:folHlink>
    </a:clrScheme>
    <a:fontScheme name="1. egyéni sém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6148</TotalTime>
  <Words>358</Words>
  <Application>Microsoft Office PowerPoint</Application>
  <PresentationFormat>Egyéni</PresentationFormat>
  <Paragraphs>57</Paragraphs>
  <Slides>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Wingdings</vt:lpstr>
      <vt:lpstr>Office-téma</vt:lpstr>
      <vt:lpstr>A kettős adóztatás elkerüléséről szóló nemzetközi egyezmény egyoldalú felmondásának következményei a társasági adóban</vt:lpstr>
      <vt:lpstr>Társasági adó</vt:lpstr>
      <vt:lpstr>Társasági adó</vt:lpstr>
      <vt:lpstr>Társasági adó</vt:lpstr>
      <vt:lpstr>Társasági adó</vt:lpstr>
      <vt:lpstr>Köszönöm a figyelmet!</vt:lpstr>
    </vt:vector>
  </TitlesOfParts>
  <Company>Egységes InfraStruktúra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Petővári Kata</dc:creator>
  <cp:lastModifiedBy>Borók Tímea dr.</cp:lastModifiedBy>
  <cp:revision>498</cp:revision>
  <cp:lastPrinted>2024-01-15T16:39:17Z</cp:lastPrinted>
  <dcterms:created xsi:type="dcterms:W3CDTF">2022-05-30T06:56:45Z</dcterms:created>
  <dcterms:modified xsi:type="dcterms:W3CDTF">2024-03-09T15:46:37Z</dcterms:modified>
</cp:coreProperties>
</file>